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6" r:id="rId2"/>
    <p:sldId id="283" r:id="rId3"/>
    <p:sldId id="291" r:id="rId4"/>
    <p:sldId id="320" r:id="rId5"/>
    <p:sldId id="313" r:id="rId6"/>
    <p:sldId id="300" r:id="rId7"/>
    <p:sldId id="295" r:id="rId8"/>
    <p:sldId id="293" r:id="rId9"/>
    <p:sldId id="294" r:id="rId10"/>
    <p:sldId id="292" r:id="rId11"/>
    <p:sldId id="287" r:id="rId12"/>
    <p:sldId id="289" r:id="rId13"/>
    <p:sldId id="312" r:id="rId14"/>
    <p:sldId id="321" r:id="rId15"/>
    <p:sldId id="301" r:id="rId16"/>
    <p:sldId id="302" r:id="rId17"/>
    <p:sldId id="297" r:id="rId18"/>
    <p:sldId id="296" r:id="rId19"/>
    <p:sldId id="314" r:id="rId20"/>
    <p:sldId id="315" r:id="rId21"/>
    <p:sldId id="316" r:id="rId22"/>
    <p:sldId id="303" r:id="rId23"/>
    <p:sldId id="304" r:id="rId24"/>
    <p:sldId id="305" r:id="rId25"/>
    <p:sldId id="306" r:id="rId26"/>
    <p:sldId id="311" r:id="rId27"/>
    <p:sldId id="307" r:id="rId28"/>
    <p:sldId id="308" r:id="rId29"/>
    <p:sldId id="309" r:id="rId30"/>
    <p:sldId id="310" r:id="rId31"/>
    <p:sldId id="319" r:id="rId32"/>
    <p:sldId id="32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96" userDrawn="1">
          <p15:clr>
            <a:srgbClr val="A4A3A4"/>
          </p15:clr>
        </p15:guide>
        <p15:guide id="2" pos="75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2736"/>
    <a:srgbClr val="8DC63F"/>
    <a:srgbClr val="25AAE0"/>
    <a:srgbClr val="C42C38"/>
    <a:srgbClr val="FA9435"/>
    <a:srgbClr val="8AC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02" autoAdjust="0"/>
    <p:restoredTop sz="90372" autoAdjust="0"/>
  </p:normalViewPr>
  <p:slideViewPr>
    <p:cSldViewPr>
      <p:cViewPr varScale="1">
        <p:scale>
          <a:sx n="80" d="100"/>
          <a:sy n="80" d="100"/>
        </p:scale>
        <p:origin x="-462" y="-90"/>
      </p:cViewPr>
      <p:guideLst>
        <p:guide orient="horz" pos="2496"/>
        <p:guide pos="7552"/>
      </p:guideLst>
    </p:cSldViewPr>
  </p:slideViewPr>
  <p:outlineViewPr>
    <p:cViewPr>
      <p:scale>
        <a:sx n="33" d="100"/>
        <a:sy n="33" d="100"/>
      </p:scale>
      <p:origin x="0" y="5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\Documents\memoire\benchmarks\sinoscopeBench.od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Overhead </a:t>
            </a:r>
            <a:r>
              <a:rPr lang="en-US" dirty="0" err="1" smtClean="0"/>
              <a:t>vs</a:t>
            </a:r>
            <a:r>
              <a:rPr lang="en-US" dirty="0" smtClean="0"/>
              <a:t> workload</a:t>
            </a:r>
            <a:endParaRPr lang="en-US" dirty="0"/>
          </a:p>
        </c:rich>
      </c:tx>
      <c:layout>
        <c:manualLayout>
          <c:xMode val="edge"/>
          <c:yMode val="edge"/>
          <c:x val="0.3020221169036340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827343856899"/>
          <c:y val="6.6985748682241206E-2"/>
          <c:w val="0.84280727942182598"/>
          <c:h val="0.7507012863061539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Sheet1!$C$40</c:f>
              <c:strCache>
                <c:ptCount val="1"/>
                <c:pt idx="0">
                  <c:v>CLUST</c:v>
                </c:pt>
              </c:strCache>
            </c:strRef>
          </c:tx>
          <c:spPr>
            <a:ln w="28800">
              <a:solidFill>
                <a:srgbClr val="000000"/>
              </a:solidFill>
              <a:custDash>
                <a:ds d="63750" sp="63750"/>
                <a:ds d="63750" sp="63750"/>
              </a:custDash>
            </a:ln>
          </c:spPr>
          <c:marker>
            <c:symbol val="none"/>
          </c:marker>
          <c:xVal>
            <c:numRef>
              <c:f>Sheet1!$B$41:$B$48</c:f>
              <c:numCache>
                <c:formatCode>General</c:formatCode>
                <c:ptCount val="8"/>
                <c:pt idx="0">
                  <c:v>9.9999999999999995E-7</c:v>
                </c:pt>
                <c:pt idx="1">
                  <c:v>1.0000000000000001E-5</c:v>
                </c:pt>
                <c:pt idx="2">
                  <c:v>1E-4</c:v>
                </c:pt>
                <c:pt idx="3">
                  <c:v>1E-3</c:v>
                </c:pt>
                <c:pt idx="4">
                  <c:v>0.01</c:v>
                </c:pt>
                <c:pt idx="5">
                  <c:v>0.1</c:v>
                </c:pt>
                <c:pt idx="6">
                  <c:v>0.92159999999999997</c:v>
                </c:pt>
                <c:pt idx="7">
                  <c:v>2.0735999999999999</c:v>
                </c:pt>
              </c:numCache>
            </c:numRef>
          </c:xVal>
          <c:yVal>
            <c:numRef>
              <c:f>Sheet1!$C$41:$C$48</c:f>
              <c:numCache>
                <c:formatCode>General</c:formatCode>
                <c:ptCount val="8"/>
                <c:pt idx="0">
                  <c:v>44.582078527189097</c:v>
                </c:pt>
                <c:pt idx="1">
                  <c:v>47.466105789727997</c:v>
                </c:pt>
                <c:pt idx="2">
                  <c:v>40.873137020898703</c:v>
                </c:pt>
                <c:pt idx="3">
                  <c:v>47.138677280754898</c:v>
                </c:pt>
                <c:pt idx="4">
                  <c:v>32.240620045798799</c:v>
                </c:pt>
                <c:pt idx="5">
                  <c:v>7.1928326964346976</c:v>
                </c:pt>
                <c:pt idx="6">
                  <c:v>1.2854629459798199</c:v>
                </c:pt>
                <c:pt idx="7">
                  <c:v>0.570811733558795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Sheet1!$D$40</c:f>
              <c:strCache>
                <c:ptCount val="1"/>
                <c:pt idx="0">
                  <c:v>CLUST + LTTng</c:v>
                </c:pt>
              </c:strCache>
            </c:strRef>
          </c:tx>
          <c:spPr>
            <a:ln w="36000">
              <a:solidFill>
                <a:srgbClr val="000000"/>
              </a:solidFill>
              <a:custDash>
                <a:ds d="0" sp="0"/>
              </a:custDash>
            </a:ln>
          </c:spPr>
          <c:marker>
            <c:symbol val="none"/>
          </c:marker>
          <c:xVal>
            <c:numRef>
              <c:f>Sheet1!$B$41:$B$48</c:f>
              <c:numCache>
                <c:formatCode>General</c:formatCode>
                <c:ptCount val="8"/>
                <c:pt idx="0">
                  <c:v>9.9999999999999995E-7</c:v>
                </c:pt>
                <c:pt idx="1">
                  <c:v>1.0000000000000001E-5</c:v>
                </c:pt>
                <c:pt idx="2">
                  <c:v>1E-4</c:v>
                </c:pt>
                <c:pt idx="3">
                  <c:v>1E-3</c:v>
                </c:pt>
                <c:pt idx="4">
                  <c:v>0.01</c:v>
                </c:pt>
                <c:pt idx="5">
                  <c:v>0.1</c:v>
                </c:pt>
                <c:pt idx="6">
                  <c:v>0.92159999999999997</c:v>
                </c:pt>
                <c:pt idx="7">
                  <c:v>2.0735999999999999</c:v>
                </c:pt>
              </c:numCache>
            </c:numRef>
          </c:xVal>
          <c:yVal>
            <c:numRef>
              <c:f>Sheet1!$D$41:$D$48</c:f>
              <c:numCache>
                <c:formatCode>General</c:formatCode>
                <c:ptCount val="8"/>
                <c:pt idx="0">
                  <c:v>67.162906983351277</c:v>
                </c:pt>
                <c:pt idx="1">
                  <c:v>65.605548134041854</c:v>
                </c:pt>
                <c:pt idx="2">
                  <c:v>65.465848852377079</c:v>
                </c:pt>
                <c:pt idx="3">
                  <c:v>61.077575981232002</c:v>
                </c:pt>
                <c:pt idx="4">
                  <c:v>49.279549057600804</c:v>
                </c:pt>
                <c:pt idx="5">
                  <c:v>11.8092176119093</c:v>
                </c:pt>
                <c:pt idx="6">
                  <c:v>1.8761405985984401</c:v>
                </c:pt>
                <c:pt idx="7">
                  <c:v>1.0142639119266601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500928"/>
        <c:axId val="115499008"/>
      </c:scatterChart>
      <c:valAx>
        <c:axId val="115499008"/>
        <c:scaling>
          <c:orientation val="minMax"/>
          <c:max val="70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900" b="0"/>
                </a:pPr>
                <a:r>
                  <a:rPr lang="en-US" dirty="0" smtClean="0"/>
                  <a:t>Relative overhead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34335070340791E-2"/>
              <c:y val="0.242587830114901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en-US"/>
          </a:p>
        </c:txPr>
        <c:crossAx val="115500928"/>
        <c:crosses val="autoZero"/>
        <c:crossBetween val="midCat"/>
      </c:valAx>
      <c:valAx>
        <c:axId val="115500928"/>
        <c:scaling>
          <c:orientation val="minMax"/>
          <c:max val="2.2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dirty="0" smtClean="0"/>
                  <a:t>Workload </a:t>
                </a:r>
                <a:r>
                  <a:rPr lang="en-US" dirty="0"/>
                  <a:t>(Megapixels)</a:t>
                </a:r>
              </a:p>
            </c:rich>
          </c:tx>
          <c:layout>
            <c:manualLayout>
              <c:xMode val="edge"/>
              <c:yMode val="edge"/>
              <c:x val="0.41021502450942499"/>
              <c:y val="0.8938013173328519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en-US"/>
          </a:p>
        </c:txPr>
        <c:crossAx val="115499008"/>
        <c:crosses val="autoZero"/>
        <c:crossBetween val="midCat"/>
      </c:valAx>
      <c:spPr>
        <a:noFill/>
        <a:ln>
          <a:solidFill>
            <a:srgbClr val="B3B3B3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29346318621231"/>
          <c:y val="9.6544256970134398E-2"/>
        </c:manualLayout>
      </c:layout>
      <c:overlay val="0"/>
      <c:spPr>
        <a:solidFill>
          <a:srgbClr val="D9D9D9"/>
        </a:solidFill>
      </c:spPr>
      <c:txPr>
        <a:bodyPr/>
        <a:lstStyle/>
        <a:p>
          <a:pPr>
            <a:defRPr sz="1000" b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iconarchive.com/show/electronics-icons-by-double-j-design/CPU-icon.html" TargetMode="External"/><Relationship Id="rId1" Type="http://schemas.openxmlformats.org/officeDocument/2006/relationships/image" Target="../media/image4.png"/><Relationship Id="rId4" Type="http://schemas.openxmlformats.org/officeDocument/2006/relationships/hyperlink" Target="http://www.iconarchive.com/show/bagg-and-boxs-icons-by-babasse/carte-graphique-icon.html" TargetMode="Externa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81E424-F710-488F-BBA9-8E5E140680F9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8E7298EB-D1B5-4586-9E5D-8A5763D33A54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CA" dirty="0" smtClean="0"/>
            <a:t>CPU</a:t>
          </a:r>
          <a:endParaRPr lang="en-US" dirty="0"/>
        </a:p>
      </dgm:t>
    </dgm:pt>
    <dgm:pt modelId="{4D0FE0A9-2CB5-430F-B03F-89642155A5E7}" type="parTrans" cxnId="{8A06CAA4-2742-4A49-9653-205CBEEB8798}">
      <dgm:prSet/>
      <dgm:spPr/>
      <dgm:t>
        <a:bodyPr/>
        <a:lstStyle/>
        <a:p>
          <a:endParaRPr lang="en-US"/>
        </a:p>
      </dgm:t>
    </dgm:pt>
    <dgm:pt modelId="{B1C7AA66-B0D6-4757-A525-28AAE4A1F7BA}" type="sibTrans" cxnId="{8A06CAA4-2742-4A49-9653-205CBEEB8798}">
      <dgm:prSet/>
      <dgm:spPr/>
      <dgm:t>
        <a:bodyPr/>
        <a:lstStyle/>
        <a:p>
          <a:endParaRPr lang="en-US"/>
        </a:p>
      </dgm:t>
    </dgm:pt>
    <dgm:pt modelId="{727174AA-D4F3-4125-9367-309A29B2C6AF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CA" dirty="0" smtClean="0"/>
            <a:t>GPU</a:t>
          </a:r>
          <a:endParaRPr lang="en-US" dirty="0"/>
        </a:p>
      </dgm:t>
    </dgm:pt>
    <dgm:pt modelId="{631BB807-078F-4507-9A60-9166F0EB44F6}" type="parTrans" cxnId="{FEE5C7B7-FAD2-494B-BF5B-A0F9738CA18C}">
      <dgm:prSet/>
      <dgm:spPr/>
      <dgm:t>
        <a:bodyPr/>
        <a:lstStyle/>
        <a:p>
          <a:endParaRPr lang="en-US"/>
        </a:p>
      </dgm:t>
    </dgm:pt>
    <dgm:pt modelId="{70C9AC2E-7F8C-4094-9F51-5FD9D314F5A9}" type="sibTrans" cxnId="{FEE5C7B7-FAD2-494B-BF5B-A0F9738CA18C}">
      <dgm:prSet/>
      <dgm:spPr/>
      <dgm:t>
        <a:bodyPr/>
        <a:lstStyle/>
        <a:p>
          <a:endParaRPr lang="en-US"/>
        </a:p>
      </dgm:t>
    </dgm:pt>
    <dgm:pt modelId="{CCB783DD-7054-4124-AD68-3EBFD748C9F5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noProof="0" smtClean="0"/>
            <a:t>1 to 8 physical cores</a:t>
          </a:r>
          <a:br>
            <a:rPr lang="en-US" noProof="0" smtClean="0"/>
          </a:br>
          <a:endParaRPr lang="en-US" noProof="0"/>
        </a:p>
      </dgm:t>
    </dgm:pt>
    <dgm:pt modelId="{D143EBEB-4C77-4205-8483-AE07F18F231E}" type="parTrans" cxnId="{E7A3C30B-D5FA-4578-A857-57DED4EC1981}">
      <dgm:prSet/>
      <dgm:spPr/>
      <dgm:t>
        <a:bodyPr/>
        <a:lstStyle/>
        <a:p>
          <a:endParaRPr lang="en-US"/>
        </a:p>
      </dgm:t>
    </dgm:pt>
    <dgm:pt modelId="{FCEA0C81-83A1-41B4-B7DB-52D6C971DC6B}" type="sibTrans" cxnId="{E7A3C30B-D5FA-4578-A857-57DED4EC1981}">
      <dgm:prSet/>
      <dgm:spPr/>
      <dgm:t>
        <a:bodyPr/>
        <a:lstStyle/>
        <a:p>
          <a:endParaRPr lang="en-US"/>
        </a:p>
      </dgm:t>
    </dgm:pt>
    <dgm:pt modelId="{E71719B5-8B3F-425E-953D-DB570761C916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noProof="0" smtClean="0"/>
            <a:t>High frequency</a:t>
          </a:r>
          <a:br>
            <a:rPr lang="en-US" noProof="0" smtClean="0"/>
          </a:br>
          <a:r>
            <a:rPr lang="en-US" noProof="0" smtClean="0"/>
            <a:t>(&lt; ~ 4 GHz)</a:t>
          </a:r>
          <a:endParaRPr lang="en-US" noProof="0"/>
        </a:p>
      </dgm:t>
    </dgm:pt>
    <dgm:pt modelId="{7CD8A155-9285-40DE-97C6-11D4025EE218}" type="parTrans" cxnId="{49A9AA02-9304-4855-8168-C8A3C0494A94}">
      <dgm:prSet/>
      <dgm:spPr/>
      <dgm:t>
        <a:bodyPr/>
        <a:lstStyle/>
        <a:p>
          <a:endParaRPr lang="en-US"/>
        </a:p>
      </dgm:t>
    </dgm:pt>
    <dgm:pt modelId="{221CE54A-A51E-47EF-8B00-2A6DFE1D8AE1}" type="sibTrans" cxnId="{49A9AA02-9304-4855-8168-C8A3C0494A94}">
      <dgm:prSet/>
      <dgm:spPr/>
      <dgm:t>
        <a:bodyPr/>
        <a:lstStyle/>
        <a:p>
          <a:endParaRPr lang="en-US"/>
        </a:p>
      </dgm:t>
    </dgm:pt>
    <dgm:pt modelId="{94F2A212-73EB-43A6-AECE-80235F34B779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CA" noProof="0" dirty="0" smtClean="0"/>
            <a:t> </a:t>
          </a:r>
          <a:r>
            <a:rPr lang="fr-CA" noProof="0" dirty="0" smtClean="0"/>
            <a:t>Up to </a:t>
          </a:r>
          <a:r>
            <a:rPr lang="fr-CA" noProof="0" dirty="0" smtClean="0"/>
            <a:t>3072 </a:t>
          </a:r>
          <a:r>
            <a:rPr lang="fr-CA" noProof="0" dirty="0" smtClean="0"/>
            <a:t>computation </a:t>
          </a:r>
          <a:r>
            <a:rPr lang="fr-CA" noProof="0" smtClean="0"/>
            <a:t>cores</a:t>
          </a:r>
          <a:endParaRPr lang="fr-CA" noProof="0" dirty="0"/>
        </a:p>
      </dgm:t>
    </dgm:pt>
    <dgm:pt modelId="{2F94183A-50FE-4154-A467-4E35710D6046}" type="parTrans" cxnId="{40E6DD1A-B42D-4520-9658-D86AA69353D4}">
      <dgm:prSet/>
      <dgm:spPr/>
      <dgm:t>
        <a:bodyPr/>
        <a:lstStyle/>
        <a:p>
          <a:endParaRPr lang="en-US"/>
        </a:p>
      </dgm:t>
    </dgm:pt>
    <dgm:pt modelId="{204D1C49-3DF9-41B7-B125-73E087FBC5CA}" type="sibTrans" cxnId="{40E6DD1A-B42D-4520-9658-D86AA69353D4}">
      <dgm:prSet/>
      <dgm:spPr/>
      <dgm:t>
        <a:bodyPr/>
        <a:lstStyle/>
        <a:p>
          <a:endParaRPr lang="en-US"/>
        </a:p>
      </dgm:t>
    </dgm:pt>
    <dgm:pt modelId="{874C8093-B6AE-48EE-BA71-D647B39E933F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CA" noProof="0" dirty="0" err="1" smtClean="0"/>
            <a:t>Moderated</a:t>
          </a:r>
          <a:r>
            <a:rPr lang="fr-CA" noProof="0" dirty="0" smtClean="0"/>
            <a:t> </a:t>
          </a:r>
          <a:r>
            <a:rPr lang="fr-CA" noProof="0" dirty="0" err="1" smtClean="0"/>
            <a:t>frequency</a:t>
          </a:r>
          <a:r>
            <a:rPr lang="fr-CA" noProof="0" dirty="0" smtClean="0"/>
            <a:t/>
          </a:r>
          <a:br>
            <a:rPr lang="fr-CA" noProof="0" dirty="0" smtClean="0"/>
          </a:br>
          <a:r>
            <a:rPr lang="fr-CA" noProof="0" dirty="0" smtClean="0"/>
            <a:t>(&lt; ~ 1.2 GHz)</a:t>
          </a:r>
          <a:endParaRPr lang="fr-CA" noProof="0" dirty="0"/>
        </a:p>
      </dgm:t>
    </dgm:pt>
    <dgm:pt modelId="{5582A9F7-31CF-4DE2-8696-1736114F1F4B}" type="parTrans" cxnId="{27B98364-3FE3-408C-9E12-B94B77BD8128}">
      <dgm:prSet/>
      <dgm:spPr/>
      <dgm:t>
        <a:bodyPr/>
        <a:lstStyle/>
        <a:p>
          <a:endParaRPr lang="en-US"/>
        </a:p>
      </dgm:t>
    </dgm:pt>
    <dgm:pt modelId="{EE140873-A90B-4DC0-9192-84A7E1C50945}" type="sibTrans" cxnId="{27B98364-3FE3-408C-9E12-B94B77BD8128}">
      <dgm:prSet/>
      <dgm:spPr/>
      <dgm:t>
        <a:bodyPr/>
        <a:lstStyle/>
        <a:p>
          <a:endParaRPr lang="en-US"/>
        </a:p>
      </dgm:t>
    </dgm:pt>
    <dgm:pt modelId="{57C77420-D7A4-438B-97AC-1B0DA4538190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CA" noProof="0" smtClean="0"/>
            <a:t>Parallel computations (SIMD)</a:t>
          </a:r>
          <a:endParaRPr lang="fr-CA" noProof="0"/>
        </a:p>
      </dgm:t>
    </dgm:pt>
    <dgm:pt modelId="{88DFDD34-BF24-496D-8F5A-0F044B9E3F67}" type="parTrans" cxnId="{63E7FFEC-53AF-49E1-A439-A0DB00826868}">
      <dgm:prSet/>
      <dgm:spPr/>
      <dgm:t>
        <a:bodyPr/>
        <a:lstStyle/>
        <a:p>
          <a:endParaRPr lang="en-US"/>
        </a:p>
      </dgm:t>
    </dgm:pt>
    <dgm:pt modelId="{FE979A15-E3AF-4327-948C-D42F0008BF18}" type="sibTrans" cxnId="{63E7FFEC-53AF-49E1-A439-A0DB00826868}">
      <dgm:prSet/>
      <dgm:spPr/>
      <dgm:t>
        <a:bodyPr/>
        <a:lstStyle/>
        <a:p>
          <a:endParaRPr lang="en-US"/>
        </a:p>
      </dgm:t>
    </dgm:pt>
    <dgm:pt modelId="{85F67CF5-E3A2-4518-9C82-C122819BD26B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CA" noProof="0" dirty="0" smtClean="0"/>
            <a:t>1000s of GFLOPS</a:t>
          </a:r>
          <a:endParaRPr lang="fr-CA" noProof="0" dirty="0"/>
        </a:p>
      </dgm:t>
    </dgm:pt>
    <dgm:pt modelId="{8EC97AF0-BC0D-4BE6-8A7C-67716621F7D0}" type="parTrans" cxnId="{EDEFD9DB-AEE9-47C4-BE13-47ACD292F4C7}">
      <dgm:prSet/>
      <dgm:spPr/>
      <dgm:t>
        <a:bodyPr/>
        <a:lstStyle/>
        <a:p>
          <a:endParaRPr lang="en-US"/>
        </a:p>
      </dgm:t>
    </dgm:pt>
    <dgm:pt modelId="{749C9439-1E6D-43A8-BE3C-84CA98782C6D}" type="sibTrans" cxnId="{EDEFD9DB-AEE9-47C4-BE13-47ACD292F4C7}">
      <dgm:prSet/>
      <dgm:spPr/>
      <dgm:t>
        <a:bodyPr/>
        <a:lstStyle/>
        <a:p>
          <a:endParaRPr lang="en-US"/>
        </a:p>
      </dgm:t>
    </dgm:pt>
    <dgm:pt modelId="{F92C5DB5-8823-41E0-85F5-062BB6BAF443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noProof="0" dirty="0" smtClean="0"/>
            <a:t>100s of GFLOPS</a:t>
          </a:r>
          <a:endParaRPr lang="en-US" noProof="0" dirty="0"/>
        </a:p>
      </dgm:t>
    </dgm:pt>
    <dgm:pt modelId="{3D55C7E2-A733-4F83-A7F0-59B2FF467F18}" type="parTrans" cxnId="{8CAFA789-AB31-43E3-A415-0C68801F6926}">
      <dgm:prSet/>
      <dgm:spPr/>
      <dgm:t>
        <a:bodyPr/>
        <a:lstStyle/>
        <a:p>
          <a:endParaRPr lang="en-US"/>
        </a:p>
      </dgm:t>
    </dgm:pt>
    <dgm:pt modelId="{CBD66411-0D1D-4F11-8231-18B10B92FACA}" type="sibTrans" cxnId="{8CAFA789-AB31-43E3-A415-0C68801F6926}">
      <dgm:prSet/>
      <dgm:spPr/>
      <dgm:t>
        <a:bodyPr/>
        <a:lstStyle/>
        <a:p>
          <a:endParaRPr lang="en-US"/>
        </a:p>
      </dgm:t>
    </dgm:pt>
    <dgm:pt modelId="{3842515F-FC26-4F34-B603-2F1C6BB2D9CD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noProof="0" dirty="0" smtClean="0"/>
            <a:t>Serial computation</a:t>
          </a:r>
          <a:br>
            <a:rPr lang="en-US" noProof="0" dirty="0" smtClean="0"/>
          </a:br>
          <a:endParaRPr lang="en-US" noProof="0" dirty="0"/>
        </a:p>
      </dgm:t>
    </dgm:pt>
    <dgm:pt modelId="{235F3FAB-F348-48FB-945B-175E30A2B095}" type="parTrans" cxnId="{7D23EF51-67F2-4BB9-A745-207246F01326}">
      <dgm:prSet/>
      <dgm:spPr/>
      <dgm:t>
        <a:bodyPr/>
        <a:lstStyle/>
        <a:p>
          <a:endParaRPr lang="en-US"/>
        </a:p>
      </dgm:t>
    </dgm:pt>
    <dgm:pt modelId="{27BD7723-A398-478A-AC6F-1FC4230FB301}" type="sibTrans" cxnId="{7D23EF51-67F2-4BB9-A745-207246F01326}">
      <dgm:prSet/>
      <dgm:spPr/>
      <dgm:t>
        <a:bodyPr/>
        <a:lstStyle/>
        <a:p>
          <a:endParaRPr lang="en-US"/>
        </a:p>
      </dgm:t>
    </dgm:pt>
    <dgm:pt modelId="{90E7F1E8-D3D3-4A26-BB50-1A9E33BB24C3}" type="pres">
      <dgm:prSet presAssocID="{5481E424-F710-488F-BBA9-8E5E140680F9}" presName="diagram" presStyleCnt="0">
        <dgm:presLayoutVars>
          <dgm:dir/>
          <dgm:animLvl val="lvl"/>
          <dgm:resizeHandles val="exact"/>
        </dgm:presLayoutVars>
      </dgm:prSet>
      <dgm:spPr/>
    </dgm:pt>
    <dgm:pt modelId="{920EA9A4-7946-4339-9D0C-FD67234930BD}" type="pres">
      <dgm:prSet presAssocID="{8E7298EB-D1B5-4586-9E5D-8A5763D33A54}" presName="compNode" presStyleCnt="0"/>
      <dgm:spPr/>
    </dgm:pt>
    <dgm:pt modelId="{1C1C115F-6CA5-4532-997C-699593CE8F5F}" type="pres">
      <dgm:prSet presAssocID="{8E7298EB-D1B5-4586-9E5D-8A5763D33A54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B76A4-47B3-4923-85F9-0A679C5B06CB}" type="pres">
      <dgm:prSet presAssocID="{8E7298EB-D1B5-4586-9E5D-8A5763D33A5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9EA5F-9986-43BF-B013-7A146A3207BA}" type="pres">
      <dgm:prSet presAssocID="{8E7298EB-D1B5-4586-9E5D-8A5763D33A54}" presName="parentRect" presStyleLbl="alignNode1" presStyleIdx="0" presStyleCnt="2"/>
      <dgm:spPr/>
      <dgm:t>
        <a:bodyPr/>
        <a:lstStyle/>
        <a:p>
          <a:endParaRPr lang="en-US"/>
        </a:p>
      </dgm:t>
    </dgm:pt>
    <dgm:pt modelId="{89F1A90E-FFB4-4F0C-AF0A-BA4D31D172C2}" type="pres">
      <dgm:prSet presAssocID="{8E7298EB-D1B5-4586-9E5D-8A5763D33A54}" presName="adorn" presStyleLbl="fgAccFollow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C12736">
              <a:alpha val="40000"/>
            </a:srgbClr>
          </a:solidFill>
        </a:ln>
      </dgm:spPr>
      <dgm:extLst>
        <a:ext uri="{E40237B7-FDA0-4F09-8148-C483321AD2D9}">
          <dgm14:cNvPr xmlns:dgm14="http://schemas.microsoft.com/office/drawing/2010/diagram" id="0" name="" descr="CPU-icon.png (256×256)">
            <a:hlinkClick xmlns:r="http://schemas.openxmlformats.org/officeDocument/2006/relationships" r:id="rId2"/>
          </dgm14:cNvPr>
        </a:ext>
      </dgm:extLst>
    </dgm:pt>
    <dgm:pt modelId="{F9976480-514A-4C8A-A049-D17C97496CEC}" type="pres">
      <dgm:prSet presAssocID="{B1C7AA66-B0D6-4757-A525-28AAE4A1F7B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20B07C7-8546-49FF-B6DF-4028DCCED0F4}" type="pres">
      <dgm:prSet presAssocID="{727174AA-D4F3-4125-9367-309A29B2C6AF}" presName="compNode" presStyleCnt="0"/>
      <dgm:spPr/>
    </dgm:pt>
    <dgm:pt modelId="{7ACCE3A8-ABC2-4665-9F4D-DE79391F0D98}" type="pres">
      <dgm:prSet presAssocID="{727174AA-D4F3-4125-9367-309A29B2C6AF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92325-2BA9-4B76-B475-A66AE7844E8C}" type="pres">
      <dgm:prSet presAssocID="{727174AA-D4F3-4125-9367-309A29B2C6A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4901C6-4991-4696-BF26-0F3C883E01B7}" type="pres">
      <dgm:prSet presAssocID="{727174AA-D4F3-4125-9367-309A29B2C6AF}" presName="parentRect" presStyleLbl="alignNode1" presStyleIdx="1" presStyleCnt="2"/>
      <dgm:spPr/>
      <dgm:t>
        <a:bodyPr/>
        <a:lstStyle/>
        <a:p>
          <a:endParaRPr lang="en-US"/>
        </a:p>
      </dgm:t>
    </dgm:pt>
    <dgm:pt modelId="{6D6EC86D-3468-42B8-8630-F66EA9BE9FF4}" type="pres">
      <dgm:prSet presAssocID="{727174AA-D4F3-4125-9367-309A29B2C6AF}" presName="adorn" presStyleLbl="fgAccFollow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C12736">
              <a:alpha val="40000"/>
            </a:srgbClr>
          </a:solidFill>
        </a:ln>
      </dgm:spPr>
      <dgm:extLst>
        <a:ext uri="{E40237B7-FDA0-4F09-8148-C483321AD2D9}">
          <dgm14:cNvPr xmlns:dgm14="http://schemas.microsoft.com/office/drawing/2010/diagram" id="0" name="" descr="carte-graphique-icon.png (256×256)">
            <a:hlinkClick xmlns:r="http://schemas.openxmlformats.org/officeDocument/2006/relationships" r:id="rId4"/>
          </dgm14:cNvPr>
        </a:ext>
      </dgm:extLst>
    </dgm:pt>
  </dgm:ptLst>
  <dgm:cxnLst>
    <dgm:cxn modelId="{DAD59675-75D8-439C-AA31-27C426D9A372}" type="presOf" srcId="{8E7298EB-D1B5-4586-9E5D-8A5763D33A54}" destId="{F30B76A4-47B3-4923-85F9-0A679C5B06CB}" srcOrd="0" destOrd="0" presId="urn:microsoft.com/office/officeart/2005/8/layout/bList2"/>
    <dgm:cxn modelId="{FEE5C7B7-FAD2-494B-BF5B-A0F9738CA18C}" srcId="{5481E424-F710-488F-BBA9-8E5E140680F9}" destId="{727174AA-D4F3-4125-9367-309A29B2C6AF}" srcOrd="1" destOrd="0" parTransId="{631BB807-078F-4507-9A60-9166F0EB44F6}" sibTransId="{70C9AC2E-7F8C-4094-9F51-5FD9D314F5A9}"/>
    <dgm:cxn modelId="{FC2EFBE6-6546-4B55-B9A9-6BED0F3A3A37}" type="presOf" srcId="{B1C7AA66-B0D6-4757-A525-28AAE4A1F7BA}" destId="{F9976480-514A-4C8A-A049-D17C97496CEC}" srcOrd="0" destOrd="0" presId="urn:microsoft.com/office/officeart/2005/8/layout/bList2"/>
    <dgm:cxn modelId="{60128469-813A-487C-9832-0FA889E1181C}" type="presOf" srcId="{57C77420-D7A4-438B-97AC-1B0DA4538190}" destId="{7ACCE3A8-ABC2-4665-9F4D-DE79391F0D98}" srcOrd="0" destOrd="2" presId="urn:microsoft.com/office/officeart/2005/8/layout/bList2"/>
    <dgm:cxn modelId="{EDEFD9DB-AEE9-47C4-BE13-47ACD292F4C7}" srcId="{727174AA-D4F3-4125-9367-309A29B2C6AF}" destId="{85F67CF5-E3A2-4518-9C82-C122819BD26B}" srcOrd="3" destOrd="0" parTransId="{8EC97AF0-BC0D-4BE6-8A7C-67716621F7D0}" sibTransId="{749C9439-1E6D-43A8-BE3C-84CA98782C6D}"/>
    <dgm:cxn modelId="{82B13ECD-8676-4273-A072-B730B44986E2}" type="presOf" srcId="{727174AA-D4F3-4125-9367-309A29B2C6AF}" destId="{99592325-2BA9-4B76-B475-A66AE7844E8C}" srcOrd="0" destOrd="0" presId="urn:microsoft.com/office/officeart/2005/8/layout/bList2"/>
    <dgm:cxn modelId="{27B98364-3FE3-408C-9E12-B94B77BD8128}" srcId="{727174AA-D4F3-4125-9367-309A29B2C6AF}" destId="{874C8093-B6AE-48EE-BA71-D647B39E933F}" srcOrd="1" destOrd="0" parTransId="{5582A9F7-31CF-4DE2-8696-1736114F1F4B}" sibTransId="{EE140873-A90B-4DC0-9192-84A7E1C50945}"/>
    <dgm:cxn modelId="{1B54D941-61CA-4403-8645-694AF5CBFF81}" type="presOf" srcId="{8E7298EB-D1B5-4586-9E5D-8A5763D33A54}" destId="{D389EA5F-9986-43BF-B013-7A146A3207BA}" srcOrd="1" destOrd="0" presId="urn:microsoft.com/office/officeart/2005/8/layout/bList2"/>
    <dgm:cxn modelId="{49A9AA02-9304-4855-8168-C8A3C0494A94}" srcId="{8E7298EB-D1B5-4586-9E5D-8A5763D33A54}" destId="{E71719B5-8B3F-425E-953D-DB570761C916}" srcOrd="1" destOrd="0" parTransId="{7CD8A155-9285-40DE-97C6-11D4025EE218}" sibTransId="{221CE54A-A51E-47EF-8B00-2A6DFE1D8AE1}"/>
    <dgm:cxn modelId="{8A06CAA4-2742-4A49-9653-205CBEEB8798}" srcId="{5481E424-F710-488F-BBA9-8E5E140680F9}" destId="{8E7298EB-D1B5-4586-9E5D-8A5763D33A54}" srcOrd="0" destOrd="0" parTransId="{4D0FE0A9-2CB5-430F-B03F-89642155A5E7}" sibTransId="{B1C7AA66-B0D6-4757-A525-28AAE4A1F7BA}"/>
    <dgm:cxn modelId="{E7A3C30B-D5FA-4578-A857-57DED4EC1981}" srcId="{8E7298EB-D1B5-4586-9E5D-8A5763D33A54}" destId="{CCB783DD-7054-4124-AD68-3EBFD748C9F5}" srcOrd="0" destOrd="0" parTransId="{D143EBEB-4C77-4205-8483-AE07F18F231E}" sibTransId="{FCEA0C81-83A1-41B4-B7DB-52D6C971DC6B}"/>
    <dgm:cxn modelId="{3470892F-181A-4A19-BCCD-7EF7CE5F7C1B}" type="presOf" srcId="{5481E424-F710-488F-BBA9-8E5E140680F9}" destId="{90E7F1E8-D3D3-4A26-BB50-1A9E33BB24C3}" srcOrd="0" destOrd="0" presId="urn:microsoft.com/office/officeart/2005/8/layout/bList2"/>
    <dgm:cxn modelId="{D5459B53-8EF3-4F0B-A1DD-7455EEAC8EF7}" type="presOf" srcId="{E71719B5-8B3F-425E-953D-DB570761C916}" destId="{1C1C115F-6CA5-4532-997C-699593CE8F5F}" srcOrd="0" destOrd="1" presId="urn:microsoft.com/office/officeart/2005/8/layout/bList2"/>
    <dgm:cxn modelId="{E06588DD-7B69-403C-8485-B06A0F12E5AD}" type="presOf" srcId="{874C8093-B6AE-48EE-BA71-D647B39E933F}" destId="{7ACCE3A8-ABC2-4665-9F4D-DE79391F0D98}" srcOrd="0" destOrd="1" presId="urn:microsoft.com/office/officeart/2005/8/layout/bList2"/>
    <dgm:cxn modelId="{710F6D61-C6C3-46E1-8CCE-5ABDE18DCE86}" type="presOf" srcId="{727174AA-D4F3-4125-9367-309A29B2C6AF}" destId="{5D4901C6-4991-4696-BF26-0F3C883E01B7}" srcOrd="1" destOrd="0" presId="urn:microsoft.com/office/officeart/2005/8/layout/bList2"/>
    <dgm:cxn modelId="{0AA5A245-4BBB-4DF3-A60B-80E9C88DF865}" type="presOf" srcId="{94F2A212-73EB-43A6-AECE-80235F34B779}" destId="{7ACCE3A8-ABC2-4665-9F4D-DE79391F0D98}" srcOrd="0" destOrd="0" presId="urn:microsoft.com/office/officeart/2005/8/layout/bList2"/>
    <dgm:cxn modelId="{D0B7B1EB-50CD-4A5A-BBC4-FABE91D29FF2}" type="presOf" srcId="{3842515F-FC26-4F34-B603-2F1C6BB2D9CD}" destId="{1C1C115F-6CA5-4532-997C-699593CE8F5F}" srcOrd="0" destOrd="2" presId="urn:microsoft.com/office/officeart/2005/8/layout/bList2"/>
    <dgm:cxn modelId="{FF998960-0F9F-449A-A5FF-FBB363A00A81}" type="presOf" srcId="{CCB783DD-7054-4124-AD68-3EBFD748C9F5}" destId="{1C1C115F-6CA5-4532-997C-699593CE8F5F}" srcOrd="0" destOrd="0" presId="urn:microsoft.com/office/officeart/2005/8/layout/bList2"/>
    <dgm:cxn modelId="{8CAFA789-AB31-43E3-A415-0C68801F6926}" srcId="{8E7298EB-D1B5-4586-9E5D-8A5763D33A54}" destId="{F92C5DB5-8823-41E0-85F5-062BB6BAF443}" srcOrd="3" destOrd="0" parTransId="{3D55C7E2-A733-4F83-A7F0-59B2FF467F18}" sibTransId="{CBD66411-0D1D-4F11-8231-18B10B92FACA}"/>
    <dgm:cxn modelId="{63E7FFEC-53AF-49E1-A439-A0DB00826868}" srcId="{727174AA-D4F3-4125-9367-309A29B2C6AF}" destId="{57C77420-D7A4-438B-97AC-1B0DA4538190}" srcOrd="2" destOrd="0" parTransId="{88DFDD34-BF24-496D-8F5A-0F044B9E3F67}" sibTransId="{FE979A15-E3AF-4327-948C-D42F0008BF18}"/>
    <dgm:cxn modelId="{7D23EF51-67F2-4BB9-A745-207246F01326}" srcId="{8E7298EB-D1B5-4586-9E5D-8A5763D33A54}" destId="{3842515F-FC26-4F34-B603-2F1C6BB2D9CD}" srcOrd="2" destOrd="0" parTransId="{235F3FAB-F348-48FB-945B-175E30A2B095}" sibTransId="{27BD7723-A398-478A-AC6F-1FC4230FB301}"/>
    <dgm:cxn modelId="{40E6DD1A-B42D-4520-9658-D86AA69353D4}" srcId="{727174AA-D4F3-4125-9367-309A29B2C6AF}" destId="{94F2A212-73EB-43A6-AECE-80235F34B779}" srcOrd="0" destOrd="0" parTransId="{2F94183A-50FE-4154-A467-4E35710D6046}" sibTransId="{204D1C49-3DF9-41B7-B125-73E087FBC5CA}"/>
    <dgm:cxn modelId="{399B8F72-74C4-4F95-8A94-8C6D5E013378}" type="presOf" srcId="{85F67CF5-E3A2-4518-9C82-C122819BD26B}" destId="{7ACCE3A8-ABC2-4665-9F4D-DE79391F0D98}" srcOrd="0" destOrd="3" presId="urn:microsoft.com/office/officeart/2005/8/layout/bList2"/>
    <dgm:cxn modelId="{2A31F8F5-641F-48D7-B09E-027D7144C004}" type="presOf" srcId="{F92C5DB5-8823-41E0-85F5-062BB6BAF443}" destId="{1C1C115F-6CA5-4532-997C-699593CE8F5F}" srcOrd="0" destOrd="3" presId="urn:microsoft.com/office/officeart/2005/8/layout/bList2"/>
    <dgm:cxn modelId="{2317E201-6077-4462-8257-501A961875D1}" type="presParOf" srcId="{90E7F1E8-D3D3-4A26-BB50-1A9E33BB24C3}" destId="{920EA9A4-7946-4339-9D0C-FD67234930BD}" srcOrd="0" destOrd="0" presId="urn:microsoft.com/office/officeart/2005/8/layout/bList2"/>
    <dgm:cxn modelId="{D02239E4-0600-4AC2-9546-429C71169EAA}" type="presParOf" srcId="{920EA9A4-7946-4339-9D0C-FD67234930BD}" destId="{1C1C115F-6CA5-4532-997C-699593CE8F5F}" srcOrd="0" destOrd="0" presId="urn:microsoft.com/office/officeart/2005/8/layout/bList2"/>
    <dgm:cxn modelId="{1D5E6B48-B08F-4D83-A152-76B0AB2F989A}" type="presParOf" srcId="{920EA9A4-7946-4339-9D0C-FD67234930BD}" destId="{F30B76A4-47B3-4923-85F9-0A679C5B06CB}" srcOrd="1" destOrd="0" presId="urn:microsoft.com/office/officeart/2005/8/layout/bList2"/>
    <dgm:cxn modelId="{2A9E630E-90C4-4988-AF4E-44409611C3E0}" type="presParOf" srcId="{920EA9A4-7946-4339-9D0C-FD67234930BD}" destId="{D389EA5F-9986-43BF-B013-7A146A3207BA}" srcOrd="2" destOrd="0" presId="urn:microsoft.com/office/officeart/2005/8/layout/bList2"/>
    <dgm:cxn modelId="{5925DD7C-E385-470B-BF6C-20B469311047}" type="presParOf" srcId="{920EA9A4-7946-4339-9D0C-FD67234930BD}" destId="{89F1A90E-FFB4-4F0C-AF0A-BA4D31D172C2}" srcOrd="3" destOrd="0" presId="urn:microsoft.com/office/officeart/2005/8/layout/bList2"/>
    <dgm:cxn modelId="{778034FF-8A08-4B61-90E4-4960C163A59D}" type="presParOf" srcId="{90E7F1E8-D3D3-4A26-BB50-1A9E33BB24C3}" destId="{F9976480-514A-4C8A-A049-D17C97496CEC}" srcOrd="1" destOrd="0" presId="urn:microsoft.com/office/officeart/2005/8/layout/bList2"/>
    <dgm:cxn modelId="{7670652E-AE4B-43D6-A294-547AD6ACFB63}" type="presParOf" srcId="{90E7F1E8-D3D3-4A26-BB50-1A9E33BB24C3}" destId="{A20B07C7-8546-49FF-B6DF-4028DCCED0F4}" srcOrd="2" destOrd="0" presId="urn:microsoft.com/office/officeart/2005/8/layout/bList2"/>
    <dgm:cxn modelId="{F50ACA17-532C-45C1-92A8-70123278D750}" type="presParOf" srcId="{A20B07C7-8546-49FF-B6DF-4028DCCED0F4}" destId="{7ACCE3A8-ABC2-4665-9F4D-DE79391F0D98}" srcOrd="0" destOrd="0" presId="urn:microsoft.com/office/officeart/2005/8/layout/bList2"/>
    <dgm:cxn modelId="{981F6BCD-9C70-44C4-8FC0-42E144B322E9}" type="presParOf" srcId="{A20B07C7-8546-49FF-B6DF-4028DCCED0F4}" destId="{99592325-2BA9-4B76-B475-A66AE7844E8C}" srcOrd="1" destOrd="0" presId="urn:microsoft.com/office/officeart/2005/8/layout/bList2"/>
    <dgm:cxn modelId="{E3B93F30-9195-44F1-8135-A7DF06B23F47}" type="presParOf" srcId="{A20B07C7-8546-49FF-B6DF-4028DCCED0F4}" destId="{5D4901C6-4991-4696-BF26-0F3C883E01B7}" srcOrd="2" destOrd="0" presId="urn:microsoft.com/office/officeart/2005/8/layout/bList2"/>
    <dgm:cxn modelId="{CAA21A0F-3318-4673-B51C-575DDD2A5C4D}" type="presParOf" srcId="{A20B07C7-8546-49FF-B6DF-4028DCCED0F4}" destId="{6D6EC86D-3468-42B8-8630-F66EA9BE9FF4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6929BD-6BD8-45AD-8E26-F4F82D313088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101117E3-15CD-4697-A9C9-C7B132496203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Trace CPU</a:t>
          </a:r>
          <a:endParaRPr lang="en-US" dirty="0"/>
        </a:p>
      </dgm:t>
    </dgm:pt>
    <dgm:pt modelId="{B6952301-F8DA-4F9D-891F-9DA8468B27FF}" type="parTrans" cxnId="{60F82A37-A80D-463F-B235-0C7F9DB86032}">
      <dgm:prSet/>
      <dgm:spPr/>
      <dgm:t>
        <a:bodyPr/>
        <a:lstStyle/>
        <a:p>
          <a:endParaRPr lang="en-US"/>
        </a:p>
      </dgm:t>
    </dgm:pt>
    <dgm:pt modelId="{78830728-605E-4255-B991-819C04725968}" type="sibTrans" cxnId="{60F82A37-A80D-463F-B235-0C7F9DB8603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solidFill>
            <a:schemeClr val="accent4"/>
          </a:solidFill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:\Users\David\Documents\memoire\images\sinoscopeTraceWiderWider.png"/>
        </a:ext>
      </dgm:extLst>
    </dgm:pt>
    <dgm:pt modelId="{6C1EC592-19B0-46E3-ADC7-07685414677E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Trace GPU</a:t>
          </a:r>
          <a:endParaRPr lang="en-US" dirty="0"/>
        </a:p>
      </dgm:t>
    </dgm:pt>
    <dgm:pt modelId="{4476E986-D1F4-4B41-B6E7-B6ED418EDB3C}" type="parTrans" cxnId="{179A4038-FCBA-4984-8A4E-A28FC81FECC5}">
      <dgm:prSet/>
      <dgm:spPr/>
      <dgm:t>
        <a:bodyPr/>
        <a:lstStyle/>
        <a:p>
          <a:endParaRPr lang="en-US"/>
        </a:p>
      </dgm:t>
    </dgm:pt>
    <dgm:pt modelId="{F30F791F-DA44-4BD8-8360-23A9ED385A18}" type="sibTrans" cxnId="{179A4038-FCBA-4984-8A4E-A28FC81FECC5}">
      <dgm:prSet/>
      <dgm:spPr>
        <a:blipFill>
          <a:blip xmlns:r="http://schemas.openxmlformats.org/officeDocument/2006/relationships" r:embed="rId2"/>
          <a:srcRect/>
          <a:stretch>
            <a:fillRect l="-4000" r="-4000"/>
          </a:stretch>
        </a:blipFill>
        <a:ln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07642E1F-2C71-4CEA-B8F4-9A6B6654DEC4}" type="pres">
      <dgm:prSet presAssocID="{6F6929BD-6BD8-45AD-8E26-F4F82D313088}" presName="Name0" presStyleCnt="0">
        <dgm:presLayoutVars>
          <dgm:chMax val="21"/>
          <dgm:chPref val="21"/>
        </dgm:presLayoutVars>
      </dgm:prSet>
      <dgm:spPr/>
    </dgm:pt>
    <dgm:pt modelId="{196F0E1D-CC7B-40AC-8B9E-902C2D6CFE95}" type="pres">
      <dgm:prSet presAssocID="{101117E3-15CD-4697-A9C9-C7B132496203}" presName="text1" presStyleCnt="0"/>
      <dgm:spPr/>
    </dgm:pt>
    <dgm:pt modelId="{CD30B8C1-88EB-4AE7-804F-548A435ED3B0}" type="pres">
      <dgm:prSet presAssocID="{101117E3-15CD-4697-A9C9-C7B132496203}" presName="textRepeatNode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7DFF9-768D-4646-9830-C6AEFE3B1C4E}" type="pres">
      <dgm:prSet presAssocID="{101117E3-15CD-4697-A9C9-C7B132496203}" presName="textaccent1" presStyleCnt="0"/>
      <dgm:spPr/>
    </dgm:pt>
    <dgm:pt modelId="{C34637F3-DF97-4E9B-B70E-E8D6939088C7}" type="pres">
      <dgm:prSet presAssocID="{101117E3-15CD-4697-A9C9-C7B132496203}" presName="accentRepeatNode" presStyleLbl="solidAlignAcc1" presStyleIdx="0" presStyleCnt="4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5B31F05A-5238-40CD-935B-65C9113FB2E0}" type="pres">
      <dgm:prSet presAssocID="{78830728-605E-4255-B991-819C04725968}" presName="image1" presStyleCnt="0"/>
      <dgm:spPr/>
    </dgm:pt>
    <dgm:pt modelId="{23D4DF78-D3B0-496F-92B2-61CC0B1BEC60}" type="pres">
      <dgm:prSet presAssocID="{78830728-605E-4255-B991-819C04725968}" presName="imageRepeatNode" presStyleLbl="alignAcc1" presStyleIdx="0" presStyleCnt="2"/>
      <dgm:spPr/>
      <dgm:t>
        <a:bodyPr/>
        <a:lstStyle/>
        <a:p>
          <a:endParaRPr lang="en-US"/>
        </a:p>
      </dgm:t>
    </dgm:pt>
    <dgm:pt modelId="{35AE9DCC-F5C5-43A3-B595-7C3DF8CC8995}" type="pres">
      <dgm:prSet presAssocID="{78830728-605E-4255-B991-819C04725968}" presName="imageaccent1" presStyleCnt="0"/>
      <dgm:spPr/>
    </dgm:pt>
    <dgm:pt modelId="{95894FBF-0C97-479F-9D03-9A7176E77031}" type="pres">
      <dgm:prSet presAssocID="{78830728-605E-4255-B991-819C04725968}" presName="accentRepeatNode" presStyleLbl="solidAlignAcc1" presStyleIdx="1" presStyleCnt="4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B21E0E16-58E4-4F7C-8CFF-0714783ED683}" type="pres">
      <dgm:prSet presAssocID="{6C1EC592-19B0-46E3-ADC7-07685414677E}" presName="text2" presStyleCnt="0"/>
      <dgm:spPr/>
    </dgm:pt>
    <dgm:pt modelId="{7F7EF845-A7E2-4657-82E0-9906C5BB33BB}" type="pres">
      <dgm:prSet presAssocID="{6C1EC592-19B0-46E3-ADC7-07685414677E}" presName="textRepeatNode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ABB42-D9C4-483C-8424-54762F9B698B}" type="pres">
      <dgm:prSet presAssocID="{6C1EC592-19B0-46E3-ADC7-07685414677E}" presName="textaccent2" presStyleCnt="0"/>
      <dgm:spPr/>
    </dgm:pt>
    <dgm:pt modelId="{7D65EABE-ACEB-4AC4-825F-8F597925FC64}" type="pres">
      <dgm:prSet presAssocID="{6C1EC592-19B0-46E3-ADC7-07685414677E}" presName="accentRepeatNode" presStyleLbl="solidAlignAcc1" presStyleIdx="2" presStyleCnt="4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3F6E6072-D8EA-421B-BDB2-FE537159BB1A}" type="pres">
      <dgm:prSet presAssocID="{F30F791F-DA44-4BD8-8360-23A9ED385A18}" presName="image2" presStyleCnt="0"/>
      <dgm:spPr/>
    </dgm:pt>
    <dgm:pt modelId="{C8AB12F9-47F2-4E43-A881-1653C52FA7E0}" type="pres">
      <dgm:prSet presAssocID="{F30F791F-DA44-4BD8-8360-23A9ED385A18}" presName="imageRepeatNode" presStyleLbl="alignAcc1" presStyleIdx="1" presStyleCnt="2"/>
      <dgm:spPr/>
      <dgm:t>
        <a:bodyPr/>
        <a:lstStyle/>
        <a:p>
          <a:endParaRPr lang="en-US"/>
        </a:p>
      </dgm:t>
    </dgm:pt>
    <dgm:pt modelId="{D5B22BDC-924F-403C-8265-EA21480C069B}" type="pres">
      <dgm:prSet presAssocID="{F30F791F-DA44-4BD8-8360-23A9ED385A18}" presName="imageaccent2" presStyleCnt="0"/>
      <dgm:spPr/>
    </dgm:pt>
    <dgm:pt modelId="{45A75E8A-3632-40DA-BDB2-A8A7CFD67028}" type="pres">
      <dgm:prSet presAssocID="{F30F791F-DA44-4BD8-8360-23A9ED385A18}" presName="accentRepeatNode" presStyleLbl="solidAlignAcc1" presStyleIdx="3" presStyleCnt="4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</dgm:ptLst>
  <dgm:cxnLst>
    <dgm:cxn modelId="{2E7BE92C-94B0-4EA4-A182-947F8934524B}" type="presOf" srcId="{6F6929BD-6BD8-45AD-8E26-F4F82D313088}" destId="{07642E1F-2C71-4CEA-B8F4-9A6B6654DEC4}" srcOrd="0" destOrd="0" presId="urn:microsoft.com/office/officeart/2008/layout/HexagonCluster"/>
    <dgm:cxn modelId="{576014EA-005F-43AE-B943-62866547691D}" type="presOf" srcId="{78830728-605E-4255-B991-819C04725968}" destId="{23D4DF78-D3B0-496F-92B2-61CC0B1BEC60}" srcOrd="0" destOrd="0" presId="urn:microsoft.com/office/officeart/2008/layout/HexagonCluster"/>
    <dgm:cxn modelId="{2A084090-83C4-4821-A03D-2DA8BCE44B33}" type="presOf" srcId="{6C1EC592-19B0-46E3-ADC7-07685414677E}" destId="{7F7EF845-A7E2-4657-82E0-9906C5BB33BB}" srcOrd="0" destOrd="0" presId="urn:microsoft.com/office/officeart/2008/layout/HexagonCluster"/>
    <dgm:cxn modelId="{179A4038-FCBA-4984-8A4E-A28FC81FECC5}" srcId="{6F6929BD-6BD8-45AD-8E26-F4F82D313088}" destId="{6C1EC592-19B0-46E3-ADC7-07685414677E}" srcOrd="1" destOrd="0" parTransId="{4476E986-D1F4-4B41-B6E7-B6ED418EDB3C}" sibTransId="{F30F791F-DA44-4BD8-8360-23A9ED385A18}"/>
    <dgm:cxn modelId="{60F82A37-A80D-463F-B235-0C7F9DB86032}" srcId="{6F6929BD-6BD8-45AD-8E26-F4F82D313088}" destId="{101117E3-15CD-4697-A9C9-C7B132496203}" srcOrd="0" destOrd="0" parTransId="{B6952301-F8DA-4F9D-891F-9DA8468B27FF}" sibTransId="{78830728-605E-4255-B991-819C04725968}"/>
    <dgm:cxn modelId="{65322B53-93F1-40E3-9A79-C7239F810F67}" type="presOf" srcId="{F30F791F-DA44-4BD8-8360-23A9ED385A18}" destId="{C8AB12F9-47F2-4E43-A881-1653C52FA7E0}" srcOrd="0" destOrd="0" presId="urn:microsoft.com/office/officeart/2008/layout/HexagonCluster"/>
    <dgm:cxn modelId="{51F2EFF0-3984-432D-B886-6BA87F7138FA}" type="presOf" srcId="{101117E3-15CD-4697-A9C9-C7B132496203}" destId="{CD30B8C1-88EB-4AE7-804F-548A435ED3B0}" srcOrd="0" destOrd="0" presId="urn:microsoft.com/office/officeart/2008/layout/HexagonCluster"/>
    <dgm:cxn modelId="{27ECE405-7B1E-4540-AC9D-6697D1BAE93D}" type="presParOf" srcId="{07642E1F-2C71-4CEA-B8F4-9A6B6654DEC4}" destId="{196F0E1D-CC7B-40AC-8B9E-902C2D6CFE95}" srcOrd="0" destOrd="0" presId="urn:microsoft.com/office/officeart/2008/layout/HexagonCluster"/>
    <dgm:cxn modelId="{AAF18DFE-0258-4393-9C42-DAE68EBF51FB}" type="presParOf" srcId="{196F0E1D-CC7B-40AC-8B9E-902C2D6CFE95}" destId="{CD30B8C1-88EB-4AE7-804F-548A435ED3B0}" srcOrd="0" destOrd="0" presId="urn:microsoft.com/office/officeart/2008/layout/HexagonCluster"/>
    <dgm:cxn modelId="{9D81F918-57DA-4CD5-B8CD-F8DE1C3EF099}" type="presParOf" srcId="{07642E1F-2C71-4CEA-B8F4-9A6B6654DEC4}" destId="{35B7DFF9-768D-4646-9830-C6AEFE3B1C4E}" srcOrd="1" destOrd="0" presId="urn:microsoft.com/office/officeart/2008/layout/HexagonCluster"/>
    <dgm:cxn modelId="{0E53BFE1-77DE-45C5-B56C-42E985D0E4E1}" type="presParOf" srcId="{35B7DFF9-768D-4646-9830-C6AEFE3B1C4E}" destId="{C34637F3-DF97-4E9B-B70E-E8D6939088C7}" srcOrd="0" destOrd="0" presId="urn:microsoft.com/office/officeart/2008/layout/HexagonCluster"/>
    <dgm:cxn modelId="{1FD4744C-57FF-42E1-B42E-03510CDFEBC7}" type="presParOf" srcId="{07642E1F-2C71-4CEA-B8F4-9A6B6654DEC4}" destId="{5B31F05A-5238-40CD-935B-65C9113FB2E0}" srcOrd="2" destOrd="0" presId="urn:microsoft.com/office/officeart/2008/layout/HexagonCluster"/>
    <dgm:cxn modelId="{323A6D4B-9725-4320-BA20-38D675BA4A62}" type="presParOf" srcId="{5B31F05A-5238-40CD-935B-65C9113FB2E0}" destId="{23D4DF78-D3B0-496F-92B2-61CC0B1BEC60}" srcOrd="0" destOrd="0" presId="urn:microsoft.com/office/officeart/2008/layout/HexagonCluster"/>
    <dgm:cxn modelId="{AE8B1C7F-070C-479B-A0B4-FFC7DB02813C}" type="presParOf" srcId="{07642E1F-2C71-4CEA-B8F4-9A6B6654DEC4}" destId="{35AE9DCC-F5C5-43A3-B595-7C3DF8CC8995}" srcOrd="3" destOrd="0" presId="urn:microsoft.com/office/officeart/2008/layout/HexagonCluster"/>
    <dgm:cxn modelId="{93EBBF2E-36A3-4A83-9216-492010C4EE55}" type="presParOf" srcId="{35AE9DCC-F5C5-43A3-B595-7C3DF8CC8995}" destId="{95894FBF-0C97-479F-9D03-9A7176E77031}" srcOrd="0" destOrd="0" presId="urn:microsoft.com/office/officeart/2008/layout/HexagonCluster"/>
    <dgm:cxn modelId="{EA74A416-A5B7-4621-9FC7-88D2A703842B}" type="presParOf" srcId="{07642E1F-2C71-4CEA-B8F4-9A6B6654DEC4}" destId="{B21E0E16-58E4-4F7C-8CFF-0714783ED683}" srcOrd="4" destOrd="0" presId="urn:microsoft.com/office/officeart/2008/layout/HexagonCluster"/>
    <dgm:cxn modelId="{C9B61CEE-F560-42F4-AAE1-E40F1A0E0113}" type="presParOf" srcId="{B21E0E16-58E4-4F7C-8CFF-0714783ED683}" destId="{7F7EF845-A7E2-4657-82E0-9906C5BB33BB}" srcOrd="0" destOrd="0" presId="urn:microsoft.com/office/officeart/2008/layout/HexagonCluster"/>
    <dgm:cxn modelId="{1AB147DF-BFBA-411C-8492-FDE6FDBB08D9}" type="presParOf" srcId="{07642E1F-2C71-4CEA-B8F4-9A6B6654DEC4}" destId="{8BBABB42-D9C4-483C-8424-54762F9B698B}" srcOrd="5" destOrd="0" presId="urn:microsoft.com/office/officeart/2008/layout/HexagonCluster"/>
    <dgm:cxn modelId="{85D44679-769E-4F3E-87B4-10236EA372EF}" type="presParOf" srcId="{8BBABB42-D9C4-483C-8424-54762F9B698B}" destId="{7D65EABE-ACEB-4AC4-825F-8F597925FC64}" srcOrd="0" destOrd="0" presId="urn:microsoft.com/office/officeart/2008/layout/HexagonCluster"/>
    <dgm:cxn modelId="{A3DEE14A-6BAC-492F-BD97-381C1B70AD4F}" type="presParOf" srcId="{07642E1F-2C71-4CEA-B8F4-9A6B6654DEC4}" destId="{3F6E6072-D8EA-421B-BDB2-FE537159BB1A}" srcOrd="6" destOrd="0" presId="urn:microsoft.com/office/officeart/2008/layout/HexagonCluster"/>
    <dgm:cxn modelId="{A753ECAE-01D0-4AE5-B47F-A514A9BB39F8}" type="presParOf" srcId="{3F6E6072-D8EA-421B-BDB2-FE537159BB1A}" destId="{C8AB12F9-47F2-4E43-A881-1653C52FA7E0}" srcOrd="0" destOrd="0" presId="urn:microsoft.com/office/officeart/2008/layout/HexagonCluster"/>
    <dgm:cxn modelId="{3CC2F6D0-9B2C-4478-B26B-003C5282C4AD}" type="presParOf" srcId="{07642E1F-2C71-4CEA-B8F4-9A6B6654DEC4}" destId="{D5B22BDC-924F-403C-8265-EA21480C069B}" srcOrd="7" destOrd="0" presId="urn:microsoft.com/office/officeart/2008/layout/HexagonCluster"/>
    <dgm:cxn modelId="{931FD2A0-242C-4992-98B8-725B792E7CA5}" type="presParOf" srcId="{D5B22BDC-924F-403C-8265-EA21480C069B}" destId="{45A75E8A-3632-40DA-BDB2-A8A7CFD6702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BBCDE1-4DAD-453B-AA60-5B7BE79811D5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029D1717-38E7-45A0-91DA-C1753EB9EB48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dirty="0" smtClean="0"/>
            <a:t>Unified Trace</a:t>
          </a:r>
          <a:endParaRPr lang="en-US" dirty="0"/>
        </a:p>
      </dgm:t>
    </dgm:pt>
    <dgm:pt modelId="{A87C70C5-2017-48F4-8586-0776C4556420}" type="parTrans" cxnId="{2BD272B3-06A0-4D5F-9279-601AF97DD66F}">
      <dgm:prSet/>
      <dgm:spPr/>
      <dgm:t>
        <a:bodyPr/>
        <a:lstStyle/>
        <a:p>
          <a:pPr algn="ctr"/>
          <a:endParaRPr lang="en-US"/>
        </a:p>
      </dgm:t>
    </dgm:pt>
    <dgm:pt modelId="{570816D3-2966-4E4B-9B27-233A65CC8741}" type="sibTrans" cxnId="{2BD272B3-06A0-4D5F-9279-601AF97DD66F}">
      <dgm:prSet/>
      <dgm:spPr/>
      <dgm:t>
        <a:bodyPr/>
        <a:lstStyle/>
        <a:p>
          <a:pPr algn="ctr"/>
          <a:endParaRPr lang="en-US"/>
        </a:p>
      </dgm:t>
    </dgm:pt>
    <dgm:pt modelId="{5964C267-8F77-42D4-8744-8E6215ED98CF}" type="pres">
      <dgm:prSet presAssocID="{A3BBCDE1-4DAD-453B-AA60-5B7BE79811D5}" presName="diagram" presStyleCnt="0">
        <dgm:presLayoutVars>
          <dgm:dir/>
        </dgm:presLayoutVars>
      </dgm:prSet>
      <dgm:spPr/>
    </dgm:pt>
    <dgm:pt modelId="{27D36683-8EC7-4018-8B9A-F346BD5ACFA8}" type="pres">
      <dgm:prSet presAssocID="{029D1717-38E7-45A0-91DA-C1753EB9EB48}" presName="composite" presStyleCnt="0"/>
      <dgm:spPr/>
    </dgm:pt>
    <dgm:pt modelId="{FFAA9FA0-3011-464F-A468-68BF0E6CF28C}" type="pres">
      <dgm:prSet presAssocID="{029D1717-38E7-45A0-91DA-C1753EB9EB48}" presName="Image" presStyleLbl="bgShp" presStyleIdx="0" presStyleCnt="1" custLinFactNeighborX="14470" custLinFactNeighborY="-42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extLst>
        <a:ext uri="{E40237B7-FDA0-4F09-8148-C483321AD2D9}">
          <dgm14:cNvPr xmlns:dgm14="http://schemas.microsoft.com/office/drawing/2010/diagram" id="0" name="" descr="C:\Users\David\Documents\memoire\images\sinoscopeTrace.png"/>
        </a:ext>
      </dgm:extLst>
    </dgm:pt>
    <dgm:pt modelId="{17E0B2A4-4307-450F-B5A8-4C41F8345746}" type="pres">
      <dgm:prSet presAssocID="{029D1717-38E7-45A0-91DA-C1753EB9EB48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AFFAC8-0564-4AAA-81B0-305DA8274F14}" type="presOf" srcId="{A3BBCDE1-4DAD-453B-AA60-5B7BE79811D5}" destId="{5964C267-8F77-42D4-8744-8E6215ED98CF}" srcOrd="0" destOrd="0" presId="urn:microsoft.com/office/officeart/2008/layout/BendingPictureCaption"/>
    <dgm:cxn modelId="{2BD272B3-06A0-4D5F-9279-601AF97DD66F}" srcId="{A3BBCDE1-4DAD-453B-AA60-5B7BE79811D5}" destId="{029D1717-38E7-45A0-91DA-C1753EB9EB48}" srcOrd="0" destOrd="0" parTransId="{A87C70C5-2017-48F4-8586-0776C4556420}" sibTransId="{570816D3-2966-4E4B-9B27-233A65CC8741}"/>
    <dgm:cxn modelId="{E10508BB-093B-4CE0-86C4-808B8A595533}" type="presOf" srcId="{029D1717-38E7-45A0-91DA-C1753EB9EB48}" destId="{17E0B2A4-4307-450F-B5A8-4C41F8345746}" srcOrd="0" destOrd="0" presId="urn:microsoft.com/office/officeart/2008/layout/BendingPictureCaption"/>
    <dgm:cxn modelId="{DD46D4C1-F3C3-4EC4-899B-6E35DEDA665B}" type="presParOf" srcId="{5964C267-8F77-42D4-8744-8E6215ED98CF}" destId="{27D36683-8EC7-4018-8B9A-F346BD5ACFA8}" srcOrd="0" destOrd="0" presId="urn:microsoft.com/office/officeart/2008/layout/BendingPictureCaption"/>
    <dgm:cxn modelId="{DA9F6C2E-2DEE-44C3-BF48-E40720C4130F}" type="presParOf" srcId="{27D36683-8EC7-4018-8B9A-F346BD5ACFA8}" destId="{FFAA9FA0-3011-464F-A468-68BF0E6CF28C}" srcOrd="0" destOrd="0" presId="urn:microsoft.com/office/officeart/2008/layout/BendingPictureCaption"/>
    <dgm:cxn modelId="{B242C4B9-357F-437B-9EBD-2B5547BCA3FE}" type="presParOf" srcId="{27D36683-8EC7-4018-8B9A-F346BD5ACFA8}" destId="{17E0B2A4-4307-450F-B5A8-4C41F8345746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C115F-6CA5-4532-997C-699593CE8F5F}">
      <dsp:nvSpPr>
        <dsp:cNvPr id="0" name=""/>
        <dsp:cNvSpPr/>
      </dsp:nvSpPr>
      <dsp:spPr>
        <a:xfrm>
          <a:off x="1084186" y="4573"/>
          <a:ext cx="3910058" cy="2918776"/>
        </a:xfrm>
        <a:prstGeom prst="round2SameRect">
          <a:avLst>
            <a:gd name="adj1" fmla="val 8000"/>
            <a:gd name="adj2" fmla="val 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noProof="0" smtClean="0"/>
            <a:t>1 to 8 physical cores</a:t>
          </a:r>
          <a:br>
            <a:rPr lang="en-US" sz="2500" kern="1200" noProof="0" smtClean="0"/>
          </a:br>
          <a:endParaRPr lang="en-US" sz="2500" kern="1200" noProof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noProof="0" smtClean="0"/>
            <a:t>High frequency</a:t>
          </a:r>
          <a:br>
            <a:rPr lang="en-US" sz="2500" kern="1200" noProof="0" smtClean="0"/>
          </a:br>
          <a:r>
            <a:rPr lang="en-US" sz="2500" kern="1200" noProof="0" smtClean="0"/>
            <a:t>(&lt; ~ 4 GHz)</a:t>
          </a:r>
          <a:endParaRPr lang="en-US" sz="2500" kern="1200" noProof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noProof="0" dirty="0" smtClean="0"/>
            <a:t>Serial computation</a:t>
          </a:r>
          <a:br>
            <a:rPr lang="en-US" sz="2500" kern="1200" noProof="0" dirty="0" smtClean="0"/>
          </a:br>
          <a:endParaRPr lang="en-US" sz="2500" kern="1200" noProof="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noProof="0" dirty="0" smtClean="0"/>
            <a:t>100s of GFLOPS</a:t>
          </a:r>
          <a:endParaRPr lang="en-US" sz="2500" kern="1200" noProof="0" dirty="0"/>
        </a:p>
      </dsp:txBody>
      <dsp:txXfrm>
        <a:off x="1152576" y="72963"/>
        <a:ext cx="3773278" cy="2850386"/>
      </dsp:txXfrm>
    </dsp:sp>
    <dsp:sp modelId="{D389EA5F-9986-43BF-B013-7A146A3207BA}">
      <dsp:nvSpPr>
        <dsp:cNvPr id="0" name=""/>
        <dsp:cNvSpPr/>
      </dsp:nvSpPr>
      <dsp:spPr>
        <a:xfrm>
          <a:off x="1084186" y="2923349"/>
          <a:ext cx="3910058" cy="125507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47650" tIns="0" rIns="82550" bIns="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6500" kern="1200" dirty="0" smtClean="0"/>
            <a:t>CPU</a:t>
          </a:r>
          <a:endParaRPr lang="en-US" sz="6500" kern="1200" dirty="0"/>
        </a:p>
      </dsp:txBody>
      <dsp:txXfrm>
        <a:off x="1084186" y="2923349"/>
        <a:ext cx="2753562" cy="1255073"/>
      </dsp:txXfrm>
    </dsp:sp>
    <dsp:sp modelId="{89F1A90E-FFB4-4F0C-AF0A-BA4D31D172C2}">
      <dsp:nvSpPr>
        <dsp:cNvPr id="0" name=""/>
        <dsp:cNvSpPr/>
      </dsp:nvSpPr>
      <dsp:spPr>
        <a:xfrm>
          <a:off x="3948358" y="3122706"/>
          <a:ext cx="1368520" cy="13685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C12736">
              <a:alpha val="4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CE3A8-ABC2-4665-9F4D-DE79391F0D98}">
      <dsp:nvSpPr>
        <dsp:cNvPr id="0" name=""/>
        <dsp:cNvSpPr/>
      </dsp:nvSpPr>
      <dsp:spPr>
        <a:xfrm>
          <a:off x="5655921" y="4573"/>
          <a:ext cx="3910058" cy="2918776"/>
        </a:xfrm>
        <a:prstGeom prst="round2SameRect">
          <a:avLst>
            <a:gd name="adj1" fmla="val 8000"/>
            <a:gd name="adj2" fmla="val 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500" kern="1200" noProof="0" dirty="0" smtClean="0"/>
            <a:t> </a:t>
          </a:r>
          <a:r>
            <a:rPr lang="fr-CA" sz="2500" kern="1200" noProof="0" dirty="0" smtClean="0"/>
            <a:t>Up to </a:t>
          </a:r>
          <a:r>
            <a:rPr lang="fr-CA" sz="2500" kern="1200" noProof="0" dirty="0" smtClean="0"/>
            <a:t>3072 </a:t>
          </a:r>
          <a:r>
            <a:rPr lang="fr-CA" sz="2500" kern="1200" noProof="0" dirty="0" smtClean="0"/>
            <a:t>computation </a:t>
          </a:r>
          <a:r>
            <a:rPr lang="fr-CA" sz="2500" kern="1200" noProof="0" smtClean="0"/>
            <a:t>cores</a:t>
          </a:r>
          <a:endParaRPr lang="fr-CA" sz="2500" kern="1200" noProof="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500" kern="1200" noProof="0" dirty="0" err="1" smtClean="0"/>
            <a:t>Moderated</a:t>
          </a:r>
          <a:r>
            <a:rPr lang="fr-CA" sz="2500" kern="1200" noProof="0" dirty="0" smtClean="0"/>
            <a:t> </a:t>
          </a:r>
          <a:r>
            <a:rPr lang="fr-CA" sz="2500" kern="1200" noProof="0" dirty="0" err="1" smtClean="0"/>
            <a:t>frequency</a:t>
          </a:r>
          <a:r>
            <a:rPr lang="fr-CA" sz="2500" kern="1200" noProof="0" dirty="0" smtClean="0"/>
            <a:t/>
          </a:r>
          <a:br>
            <a:rPr lang="fr-CA" sz="2500" kern="1200" noProof="0" dirty="0" smtClean="0"/>
          </a:br>
          <a:r>
            <a:rPr lang="fr-CA" sz="2500" kern="1200" noProof="0" dirty="0" smtClean="0"/>
            <a:t>(&lt; ~ 1.2 GHz)</a:t>
          </a:r>
          <a:endParaRPr lang="fr-CA" sz="2500" kern="1200" noProof="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500" kern="1200" noProof="0" smtClean="0"/>
            <a:t>Parallel computations (SIMD)</a:t>
          </a:r>
          <a:endParaRPr lang="fr-CA" sz="2500" kern="1200" noProof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500" kern="1200" noProof="0" dirty="0" smtClean="0"/>
            <a:t>1000s of GFLOPS</a:t>
          </a:r>
          <a:endParaRPr lang="fr-CA" sz="2500" kern="1200" noProof="0" dirty="0"/>
        </a:p>
      </dsp:txBody>
      <dsp:txXfrm>
        <a:off x="5724311" y="72963"/>
        <a:ext cx="3773278" cy="2850386"/>
      </dsp:txXfrm>
    </dsp:sp>
    <dsp:sp modelId="{5D4901C6-4991-4696-BF26-0F3C883E01B7}">
      <dsp:nvSpPr>
        <dsp:cNvPr id="0" name=""/>
        <dsp:cNvSpPr/>
      </dsp:nvSpPr>
      <dsp:spPr>
        <a:xfrm>
          <a:off x="5655921" y="2923349"/>
          <a:ext cx="3910058" cy="125507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47650" tIns="0" rIns="82550" bIns="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6500" kern="1200" dirty="0" smtClean="0"/>
            <a:t>GPU</a:t>
          </a:r>
          <a:endParaRPr lang="en-US" sz="6500" kern="1200" dirty="0"/>
        </a:p>
      </dsp:txBody>
      <dsp:txXfrm>
        <a:off x="5655921" y="2923349"/>
        <a:ext cx="2753562" cy="1255073"/>
      </dsp:txXfrm>
    </dsp:sp>
    <dsp:sp modelId="{6D6EC86D-3468-42B8-8630-F66EA9BE9FF4}">
      <dsp:nvSpPr>
        <dsp:cNvPr id="0" name=""/>
        <dsp:cNvSpPr/>
      </dsp:nvSpPr>
      <dsp:spPr>
        <a:xfrm>
          <a:off x="8520092" y="3122706"/>
          <a:ext cx="1368520" cy="136852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C12736">
              <a:alpha val="4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0B8C1-88EB-4AE7-804F-548A435ED3B0}">
      <dsp:nvSpPr>
        <dsp:cNvPr id="0" name=""/>
        <dsp:cNvSpPr/>
      </dsp:nvSpPr>
      <dsp:spPr>
        <a:xfrm>
          <a:off x="3050544" y="1434499"/>
          <a:ext cx="3087905" cy="2662900"/>
        </a:xfrm>
        <a:prstGeom prst="hexagon">
          <a:avLst>
            <a:gd name="adj" fmla="val 25000"/>
            <a:gd name="vf" fmla="val 11547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Trace CPU</a:t>
          </a:r>
          <a:endParaRPr lang="en-US" sz="6000" kern="1200" dirty="0"/>
        </a:p>
      </dsp:txBody>
      <dsp:txXfrm>
        <a:off x="3529778" y="1847773"/>
        <a:ext cx="2129437" cy="1836352"/>
      </dsp:txXfrm>
    </dsp:sp>
    <dsp:sp modelId="{C34637F3-DF97-4E9B-B70E-E8D6939088C7}">
      <dsp:nvSpPr>
        <dsp:cNvPr id="0" name=""/>
        <dsp:cNvSpPr/>
      </dsp:nvSpPr>
      <dsp:spPr>
        <a:xfrm>
          <a:off x="3146973" y="2610453"/>
          <a:ext cx="360797" cy="311402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23D4DF78-D3B0-496F-92B2-61CC0B1BEC60}">
      <dsp:nvSpPr>
        <dsp:cNvPr id="0" name=""/>
        <dsp:cNvSpPr/>
      </dsp:nvSpPr>
      <dsp:spPr>
        <a:xfrm>
          <a:off x="468622" y="0"/>
          <a:ext cx="3087905" cy="266290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94FBF-0C97-479F-9D03-9A7176E77031}">
      <dsp:nvSpPr>
        <dsp:cNvPr id="0" name=""/>
        <dsp:cNvSpPr/>
      </dsp:nvSpPr>
      <dsp:spPr>
        <a:xfrm>
          <a:off x="2572731" y="2295363"/>
          <a:ext cx="360797" cy="311402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7F7EF845-A7E2-4657-82E0-9906C5BB33BB}">
      <dsp:nvSpPr>
        <dsp:cNvPr id="0" name=""/>
        <dsp:cNvSpPr/>
      </dsp:nvSpPr>
      <dsp:spPr>
        <a:xfrm>
          <a:off x="5633550" y="0"/>
          <a:ext cx="3087905" cy="2662900"/>
        </a:xfrm>
        <a:prstGeom prst="hexagon">
          <a:avLst>
            <a:gd name="adj" fmla="val 25000"/>
            <a:gd name="vf" fmla="val 11547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Trace GPU</a:t>
          </a:r>
          <a:endParaRPr lang="en-US" sz="6000" kern="1200" dirty="0"/>
        </a:p>
      </dsp:txBody>
      <dsp:txXfrm>
        <a:off x="6112784" y="413274"/>
        <a:ext cx="2129437" cy="1836352"/>
      </dsp:txXfrm>
    </dsp:sp>
    <dsp:sp modelId="{7D65EABE-ACEB-4AC4-825F-8F597925FC64}">
      <dsp:nvSpPr>
        <dsp:cNvPr id="0" name=""/>
        <dsp:cNvSpPr/>
      </dsp:nvSpPr>
      <dsp:spPr>
        <a:xfrm>
          <a:off x="7737659" y="2295363"/>
          <a:ext cx="360797" cy="311402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C8AB12F9-47F2-4E43-A881-1653C52FA7E0}">
      <dsp:nvSpPr>
        <dsp:cNvPr id="0" name=""/>
        <dsp:cNvSpPr/>
      </dsp:nvSpPr>
      <dsp:spPr>
        <a:xfrm>
          <a:off x="8215472" y="1434499"/>
          <a:ext cx="3087905" cy="266290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/>
          <a:srcRect/>
          <a:stretch>
            <a:fillRect l="-4000" r="-4000"/>
          </a:stretch>
        </a:blip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75E8A-3632-40DA-BDB2-A8A7CFD67028}">
      <dsp:nvSpPr>
        <dsp:cNvPr id="0" name=""/>
        <dsp:cNvSpPr/>
      </dsp:nvSpPr>
      <dsp:spPr>
        <a:xfrm>
          <a:off x="8311901" y="2610453"/>
          <a:ext cx="360797" cy="311402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A9FA0-3011-464F-A468-68BF0E6CF28C}">
      <dsp:nvSpPr>
        <dsp:cNvPr id="0" name=""/>
        <dsp:cNvSpPr/>
      </dsp:nvSpPr>
      <dsp:spPr>
        <a:xfrm>
          <a:off x="1365187" y="0"/>
          <a:ext cx="6052207" cy="44725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E0B2A4-4307-450F-B5A8-4C41F8345746}">
      <dsp:nvSpPr>
        <dsp:cNvPr id="0" name=""/>
        <dsp:cNvSpPr/>
      </dsp:nvSpPr>
      <dsp:spPr>
        <a:xfrm>
          <a:off x="1712756" y="3661600"/>
          <a:ext cx="5215200" cy="1253299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6000" kern="1200" dirty="0" smtClean="0"/>
            <a:t>Unified Trace</a:t>
          </a:r>
          <a:endParaRPr lang="en-US" sz="6000" kern="1200" dirty="0"/>
        </a:p>
      </dsp:txBody>
      <dsp:txXfrm>
        <a:off x="1712756" y="3661600"/>
        <a:ext cx="5215200" cy="1253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DFFBC-F23D-8642-9C0E-1216863F890C}" type="datetimeFigureOut">
              <a:rPr lang="en-US" smtClean="0"/>
              <a:pPr/>
              <a:t>5/19/2015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5EC1B-A697-B24C-A912-3DCBBDFE074C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6948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6D71A-9EC5-4949-9399-0B66E46B1B6F}" type="datetimeFigureOut">
              <a:rPr lang="en-US" smtClean="0"/>
              <a:pPr/>
              <a:t>5/19/2015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231F-2C4E-BA45-BAC4-3FA1ED6D02FA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957188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231F-2C4E-BA45-BAC4-3FA1ED6D02FA}" type="slidenum">
              <a:rPr lang="fr-CA" smtClean="0"/>
              <a:pPr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09921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Nvidia</a:t>
            </a:r>
            <a:r>
              <a:rPr lang="en-US" baseline="0" dirty="0" smtClean="0"/>
              <a:t>/GeForce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231F-2C4E-BA45-BAC4-3FA1ED6D02FA}" type="slidenum">
              <a:rPr lang="fr-CA" smtClean="0"/>
              <a:pPr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8778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231F-2C4E-BA45-BAC4-3FA1ED6D02FA}" type="slidenum">
              <a:rPr lang="fr-CA" smtClean="0"/>
              <a:pPr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73743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231F-2C4E-BA45-BAC4-3FA1ED6D02FA}" type="slidenum">
              <a:rPr lang="fr-CA" smtClean="0"/>
              <a:pPr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15210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14 appels synchrones par itération</a:t>
            </a:r>
          </a:p>
          <a:p>
            <a:r>
              <a:rPr lang="fr-CA" dirty="0" smtClean="0"/>
              <a:t>2 appels asynchrones par itération</a:t>
            </a:r>
            <a:br>
              <a:rPr lang="fr-CA" dirty="0" smtClean="0"/>
            </a:br>
            <a:r>
              <a:rPr lang="fr-CA" dirty="0" smtClean="0">
                <a:sym typeface="Wingdings" panose="05000000000000000000" pitchFamily="2" charset="2"/>
              </a:rPr>
              <a:t> 14 x 360 ns + 2 x 7030 ns = 19 100 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231F-2C4E-BA45-BAC4-3FA1ED6D02FA}" type="slidenum">
              <a:rPr lang="fr-CA" smtClean="0"/>
              <a:pPr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7731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Chevauchement de transferts de données et d’exécution de noyau </a:t>
            </a:r>
            <a:r>
              <a:rPr lang="fr-CA" dirty="0" err="1" smtClean="0"/>
              <a:t>openCL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231F-2C4E-BA45-BAC4-3FA1ED6D02FA}" type="slidenum">
              <a:rPr lang="fr-CA" smtClean="0"/>
              <a:pPr/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545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Chevauchement de transferts de données et d’exécution de noyau </a:t>
            </a:r>
            <a:r>
              <a:rPr lang="fr-CA" dirty="0" err="1" smtClean="0"/>
              <a:t>openCL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231F-2C4E-BA45-BAC4-3FA1ED6D02FA}" type="slidenum">
              <a:rPr lang="fr-CA" smtClean="0"/>
              <a:pPr/>
              <a:t>30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545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aseline="-25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231F-2C4E-BA45-BAC4-3FA1ED6D02FA}" type="slidenum">
              <a:rPr lang="fr-CA" smtClean="0"/>
              <a:pPr/>
              <a:t>31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147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aseline="-25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231F-2C4E-BA45-BAC4-3FA1ED6D02FA}" type="slidenum">
              <a:rPr lang="fr-CA" smtClean="0"/>
              <a:pPr/>
              <a:t>32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14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481D-21A6-884E-9ABD-A15746D7EE3F}" type="datetime1">
              <a:rPr lang="fr-FR" smtClean="0"/>
              <a:pPr/>
              <a:t>19/05/2015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 sz="2000">
                <a:latin typeface="+mn-lt"/>
                <a:cs typeface="Bell Gothic Std Bold"/>
              </a:defRPr>
            </a:lvl1pPr>
            <a:lvl2pPr>
              <a:defRPr sz="1800">
                <a:latin typeface="+mn-lt"/>
                <a:cs typeface="Bell Gothic Std Bold"/>
              </a:defRPr>
            </a:lvl2pPr>
            <a:lvl3pPr>
              <a:defRPr sz="1600">
                <a:latin typeface="+mn-lt"/>
                <a:cs typeface="Bell Gothic Std Bold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ell Gothic Std Bold"/>
                <a:cs typeface="Bell Gothic Std Bold"/>
              </a:defRPr>
            </a:lvl1pPr>
          </a:lstStyle>
          <a:p>
            <a:fld id="{30729E64-5FDF-9B47-8908-7FF8C9F44712}" type="datetime1">
              <a:rPr lang="fr-FR" smtClean="0"/>
              <a:pPr/>
              <a:t>19/05/2015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264276"/>
            <a:ext cx="2844800" cy="365125"/>
          </a:xfrm>
        </p:spPr>
        <p:txBody>
          <a:bodyPr/>
          <a:lstStyle>
            <a:lvl1pPr>
              <a:defRPr>
                <a:latin typeface="Bell Gothic Std Bold"/>
                <a:cs typeface="Bell Gothic Std Bold"/>
              </a:defRPr>
            </a:lvl1pPr>
          </a:lstStyle>
          <a:p>
            <a:fld id="{DBAAFE73-B4CD-4A9A-A1F8-B2B1D914CB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01169"/>
            <a:ext cx="11960352" cy="9228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Box 8"/>
          <p:cNvSpPr txBox="1"/>
          <p:nvPr userDrawn="1"/>
        </p:nvSpPr>
        <p:spPr>
          <a:xfrm>
            <a:off x="8026400" y="6306979"/>
            <a:ext cx="3759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900" dirty="0" smtClean="0">
                <a:latin typeface="+mn-lt"/>
                <a:cs typeface="Bell Gothic Std Bold"/>
              </a:rPr>
              <a:t>Le génie en première classe</a:t>
            </a:r>
            <a:r>
              <a:rPr lang="fr-CA" sz="900" b="1" dirty="0" smtClean="0">
                <a:latin typeface="+mn-lt"/>
                <a:cs typeface="Bell Gothic Std Bold"/>
              </a:rPr>
              <a:t> </a:t>
            </a:r>
            <a:endParaRPr lang="en-US" sz="900" b="1" dirty="0">
              <a:latin typeface="+mn-lt"/>
              <a:cs typeface="Bell Gothic Std Bold"/>
            </a:endParaRPr>
          </a:p>
        </p:txBody>
      </p:sp>
      <p:pic>
        <p:nvPicPr>
          <p:cNvPr id="10" name="Picture 9" descr="polytechnique_embleme-dro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093016" y="4886551"/>
            <a:ext cx="1098984" cy="758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28600"/>
            <a:ext cx="10972800" cy="1143000"/>
          </a:xfrm>
        </p:spPr>
        <p:txBody>
          <a:bodyPr>
            <a:normAutofit/>
          </a:bodyPr>
          <a:lstStyle>
            <a:lvl1pPr algn="l">
              <a:defRPr sz="2000" b="1" cap="all">
                <a:solidFill>
                  <a:schemeClr val="bg1"/>
                </a:solidFill>
                <a:latin typeface="+mj-lt"/>
                <a:cs typeface="Bell Gothic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ell Gothic Roman"/>
                <a:cs typeface="Bell Gothic Roman"/>
              </a:defRPr>
            </a:lvl1pPr>
          </a:lstStyle>
          <a:p>
            <a:fld id="{4C65D64C-DF7E-7B4E-B491-0E89FE3A01EB}" type="datetime1">
              <a:rPr lang="fr-FR" smtClean="0"/>
              <a:pPr/>
              <a:t>19/05/2015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ell Gothic Roman"/>
                <a:cs typeface="Bell Gothic Roman"/>
              </a:defRPr>
            </a:lvl1pPr>
          </a:lstStyle>
          <a:p>
            <a:fld id="{DBAAFE73-B4CD-4A9A-A1F8-B2B1D914C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Bell Gothic Roman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ell Gothic Roman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Bell Gothic Roman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Bell Gothic Roman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Bell Gothic Roman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Bell Gothic Roman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iconarchive.com/show/my-seven-icons-by-itzikgur/Downloads-1-ico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www.iconarchive.com/show/polygon-icons-by-graphicloads/problem-icon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iconarchive.com/show/aviation-icons-by-iconshock/black-box-ico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nd/4.0/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http://www.iconarchive.com/show/bagg-and-boxs-icons-by-babasse/carte-graphique-icon.html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0"/>
            <a:ext cx="118872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Rectangle 39"/>
          <p:cNvSpPr/>
          <p:nvPr/>
        </p:nvSpPr>
        <p:spPr>
          <a:xfrm>
            <a:off x="3581400" y="3810000"/>
            <a:ext cx="7924800" cy="93724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fr-CA" sz="3200" b="1" dirty="0" smtClean="0">
                <a:solidFill>
                  <a:schemeClr val="bg1"/>
                </a:solidFill>
                <a:latin typeface="+mj-lt"/>
              </a:rPr>
              <a:t>GPU </a:t>
            </a:r>
            <a:r>
              <a:rPr lang="fr-CA" sz="3200" b="1" dirty="0" err="1" smtClean="0">
                <a:solidFill>
                  <a:schemeClr val="bg1"/>
                </a:solidFill>
                <a:latin typeface="+mj-lt"/>
              </a:rPr>
              <a:t>accelerated</a:t>
            </a:r>
            <a:r>
              <a:rPr lang="fr-CA" sz="3200" b="1" dirty="0" smtClean="0">
                <a:solidFill>
                  <a:schemeClr val="bg1"/>
                </a:solidFill>
                <a:latin typeface="+mj-lt"/>
              </a:rPr>
              <a:t> application </a:t>
            </a:r>
            <a:r>
              <a:rPr lang="fr-CA" sz="3200" b="1" dirty="0" err="1" smtClean="0">
                <a:solidFill>
                  <a:schemeClr val="bg1"/>
                </a:solidFill>
                <a:latin typeface="+mj-lt"/>
              </a:rPr>
              <a:t>tracing</a:t>
            </a:r>
            <a:endParaRPr lang="en-US" sz="3200" b="1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3007" y="5234227"/>
            <a:ext cx="3991361" cy="86177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David Couturier</a:t>
            </a:r>
            <a:endParaRPr lang="fr-FR" sz="1600" b="1" dirty="0">
              <a:solidFill>
                <a:schemeClr val="bg1"/>
              </a:solidFill>
            </a:endParaRPr>
          </a:p>
          <a:p>
            <a:r>
              <a:rPr lang="fr-FR" sz="1600" dirty="0" smtClean="0">
                <a:solidFill>
                  <a:schemeClr val="bg1"/>
                </a:solidFill>
              </a:rPr>
              <a:t>B. </a:t>
            </a:r>
            <a:r>
              <a:rPr lang="fr-FR" sz="1600" dirty="0">
                <a:solidFill>
                  <a:schemeClr val="bg1"/>
                </a:solidFill>
              </a:rPr>
              <a:t>E</a:t>
            </a:r>
            <a:r>
              <a:rPr lang="fr-FR" sz="1600" dirty="0" smtClean="0">
                <a:solidFill>
                  <a:schemeClr val="bg1"/>
                </a:solidFill>
              </a:rPr>
              <a:t>ng.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720137" y="6413628"/>
            <a:ext cx="4280863" cy="570637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r>
              <a:rPr lang="fr-FR" sz="1400" b="1" dirty="0" err="1" smtClean="0">
                <a:solidFill>
                  <a:schemeClr val="bg1"/>
                </a:solidFill>
              </a:rPr>
              <a:t>Updated</a:t>
            </a:r>
            <a:r>
              <a:rPr lang="fr-FR" sz="1400" b="1" dirty="0" smtClean="0">
                <a:solidFill>
                  <a:schemeClr val="bg1"/>
                </a:solidFill>
              </a:rPr>
              <a:t> in May 2015</a:t>
            </a:r>
            <a:endParaRPr lang="fr-FR" sz="1400" b="1" dirty="0">
              <a:solidFill>
                <a:schemeClr val="bg1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5943600" y="6218701"/>
            <a:ext cx="0" cy="639299"/>
          </a:xfrm>
          <a:prstGeom prst="line">
            <a:avLst/>
          </a:prstGeom>
          <a:ln w="6350" cmpd="sng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581400" y="6218701"/>
            <a:ext cx="0" cy="639299"/>
          </a:xfrm>
          <a:prstGeom prst="line">
            <a:avLst/>
          </a:prstGeom>
          <a:ln w="6350" cmpd="sng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poly_logo_g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133" y="3581400"/>
            <a:ext cx="3649942" cy="157735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10"/>
          <a:stretch/>
        </p:blipFill>
        <p:spPr>
          <a:xfrm>
            <a:off x="304800" y="-76200"/>
            <a:ext cx="11887200" cy="33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0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9E64-5FDF-9B47-8908-7FF8C9F44712}" type="datetime1">
              <a:rPr lang="fr-FR" smtClean="0"/>
              <a:pPr/>
              <a:t>19/05/2015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Objective: </a:t>
            </a:r>
            <a:r>
              <a:rPr lang="fr-CA" dirty="0" err="1" smtClean="0"/>
              <a:t>Unified</a:t>
            </a:r>
            <a:r>
              <a:rPr lang="fr-CA" dirty="0" smtClean="0"/>
              <a:t> trace</a:t>
            </a:r>
            <a:endParaRPr lang="fr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3324" y="1371600"/>
            <a:ext cx="5860815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68" y="1371600"/>
            <a:ext cx="6049064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14886167"/>
              </p:ext>
            </p:extLst>
          </p:nvPr>
        </p:nvGraphicFramePr>
        <p:xfrm>
          <a:off x="1752600" y="1333500"/>
          <a:ext cx="7417395" cy="491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1319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3597E-7 -1.54985E-6 L -0.16905 0.01504 " pathEditMode="relative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111E-6 1.84594E-6 L 0.26674 0.01388 " pathEditMode="relative" ptsTypes="AA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A" dirty="0" smtClean="0"/>
              <a:t>Performance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 smtClean="0"/>
              <a:t>Minimal </a:t>
            </a:r>
            <a:r>
              <a:rPr lang="fr-CA" dirty="0" err="1" smtClean="0"/>
              <a:t>overhead</a:t>
            </a:r>
            <a:r>
              <a:rPr lang="fr-CA" dirty="0" smtClean="0"/>
              <a:t> on the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 err="1" smtClean="0"/>
              <a:t>Problem</a:t>
            </a:r>
            <a:r>
              <a:rPr lang="fr-CA" dirty="0" smtClean="0"/>
              <a:t> </a:t>
            </a:r>
            <a:r>
              <a:rPr lang="fr-CA" dirty="0" err="1" smtClean="0"/>
              <a:t>solving</a:t>
            </a:r>
            <a:endParaRPr lang="fr-CA" dirty="0" smtClean="0"/>
          </a:p>
          <a:p>
            <a:endParaRPr lang="fr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9E64-5FDF-9B47-8908-7FF8C9F44712}" type="datetime1">
              <a:rPr lang="fr-FR" smtClean="0"/>
              <a:pPr/>
              <a:t>19/05/2015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Secondary</a:t>
            </a:r>
            <a:r>
              <a:rPr lang="fr-CA" dirty="0" smtClean="0"/>
              <a:t> Objectives</a:t>
            </a:r>
            <a:endParaRPr lang="fr-CA" dirty="0"/>
          </a:p>
        </p:txBody>
      </p:sp>
      <p:pic>
        <p:nvPicPr>
          <p:cNvPr id="1026" name="Picture 2" descr="Downloads-1-icon.png (512×512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blem-icon.png (256×256)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052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01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1703" y="1143000"/>
            <a:ext cx="9888593" cy="290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9E64-5FDF-9B47-8908-7FF8C9F44712}" type="datetime1">
              <a:rPr lang="fr-FR" smtClean="0"/>
              <a:pPr/>
              <a:t>19/05/2015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Solution: </a:t>
            </a:r>
            <a:r>
              <a:rPr lang="fr-CA" dirty="0" err="1" smtClean="0"/>
              <a:t>Opencl</a:t>
            </a:r>
            <a:r>
              <a:rPr lang="fr-CA" dirty="0"/>
              <a:t> </a:t>
            </a:r>
            <a:r>
              <a:rPr lang="fr-CA" dirty="0" err="1" smtClean="0"/>
              <a:t>profiling</a:t>
            </a:r>
            <a:endParaRPr lang="fr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2362199"/>
          </a:xfrm>
        </p:spPr>
        <p:txBody>
          <a:bodyPr>
            <a:normAutofit/>
          </a:bodyPr>
          <a:lstStyle/>
          <a:p>
            <a:pPr marL="57150" indent="0"/>
            <a:r>
              <a:rPr lang="en-CA" i="1" dirty="0" err="1" smtClean="0"/>
              <a:t>clGetEventProfilingInfo</a:t>
            </a:r>
            <a:endParaRPr lang="en-CA" i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CA" i="1" dirty="0" smtClean="0"/>
              <a:t>Task’s </a:t>
            </a:r>
            <a:r>
              <a:rPr lang="en-CA" i="1" dirty="0" err="1" smtClean="0"/>
              <a:t>enqueued</a:t>
            </a:r>
            <a:r>
              <a:rPr lang="en-CA" i="1" dirty="0" smtClean="0"/>
              <a:t>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i="1" dirty="0" smtClean="0"/>
              <a:t>Task’s submission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i="1" dirty="0" smtClean="0"/>
              <a:t>Task’s start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i="1" dirty="0" smtClean="0"/>
              <a:t>Task’s end time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873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3 0.41666 " pathEditMode="relative" ptsTypes="AA"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3 0.41666 " pathEditMode="relative" ptsTypes="AA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3 0.41666 " pathEditMode="relative" ptsTypes="AA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3 0.41666 " pathEditMode="relative" ptsTypes="AA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3 0.41666 " pathEditMode="relative" ptsTypes="AA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9E64-5FDF-9B47-8908-7FF8C9F44712}" type="datetime1">
              <a:rPr lang="fr-FR" smtClean="0"/>
              <a:pPr/>
              <a:t>19/05/2015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Solution: Non </a:t>
            </a:r>
            <a:r>
              <a:rPr lang="fr-CA" dirty="0" err="1" smtClean="0"/>
              <a:t>monotonic</a:t>
            </a:r>
            <a:r>
              <a:rPr lang="fr-CA" dirty="0" smtClean="0"/>
              <a:t> </a:t>
            </a:r>
            <a:r>
              <a:rPr lang="fr-CA" dirty="0" err="1" smtClean="0"/>
              <a:t>profiling</a:t>
            </a:r>
            <a:endParaRPr lang="fr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48199"/>
          </a:xfrm>
        </p:spPr>
        <p:txBody>
          <a:bodyPr>
            <a:normAutofit/>
          </a:bodyPr>
          <a:lstStyle/>
          <a:p>
            <a:pPr marL="57150" indent="0"/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1703" y="1975516"/>
            <a:ext cx="9888593" cy="290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87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9E64-5FDF-9B47-8908-7FF8C9F44712}" type="datetime1">
              <a:rPr lang="fr-FR" smtClean="0"/>
              <a:pPr/>
              <a:t>19/05/2015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Solution: Host-</a:t>
            </a:r>
            <a:r>
              <a:rPr lang="fr-CA" dirty="0" err="1" smtClean="0"/>
              <a:t>Device</a:t>
            </a:r>
            <a:r>
              <a:rPr lang="fr-CA" dirty="0" smtClean="0"/>
              <a:t> </a:t>
            </a:r>
            <a:r>
              <a:rPr lang="fr-CA" dirty="0" err="1" smtClean="0"/>
              <a:t>synchronization</a:t>
            </a:r>
            <a:endParaRPr lang="fr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48199"/>
          </a:xfrm>
        </p:spPr>
        <p:txBody>
          <a:bodyPr>
            <a:normAutofit/>
          </a:bodyPr>
          <a:lstStyle/>
          <a:p>
            <a:pPr marL="57150" indent="0"/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1703" y="1975516"/>
            <a:ext cx="9888593" cy="290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02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9E64-5FDF-9B47-8908-7FF8C9F44712}" type="datetime1">
              <a:rPr lang="fr-FR" smtClean="0"/>
              <a:pPr/>
              <a:t>19/05/2015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Solution: </a:t>
            </a:r>
            <a:r>
              <a:rPr lang="fr-CA" dirty="0" err="1" smtClean="0"/>
              <a:t>Dynamic</a:t>
            </a:r>
            <a:r>
              <a:rPr lang="fr-CA" dirty="0" smtClean="0"/>
              <a:t> </a:t>
            </a:r>
            <a:r>
              <a:rPr lang="fr-CA" dirty="0" err="1" smtClean="0"/>
              <a:t>symbol</a:t>
            </a:r>
            <a:r>
              <a:rPr lang="fr-CA" dirty="0" smtClean="0"/>
              <a:t> </a:t>
            </a:r>
            <a:r>
              <a:rPr lang="fr-CA" dirty="0" err="1" smtClean="0"/>
              <a:t>overloading</a:t>
            </a:r>
            <a:endParaRPr lang="fr-CA" dirty="0"/>
          </a:p>
        </p:txBody>
      </p:sp>
      <p:sp>
        <p:nvSpPr>
          <p:cNvPr id="6" name="Rounded Rectangle 5"/>
          <p:cNvSpPr/>
          <p:nvPr/>
        </p:nvSpPr>
        <p:spPr>
          <a:xfrm>
            <a:off x="1905000" y="1905000"/>
            <a:ext cx="7391400" cy="1066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 smtClean="0"/>
              <a:t>User Space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033954" y="2438400"/>
            <a:ext cx="281940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OpenCL</a:t>
            </a:r>
            <a:r>
              <a:rPr lang="en-US" dirty="0" smtClean="0"/>
              <a:t> Application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552592" y="2438400"/>
            <a:ext cx="160020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OpenCL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905000" y="3200400"/>
            <a:ext cx="7391400" cy="1066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 smtClean="0"/>
              <a:t>Kernel Space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905000" y="4495800"/>
            <a:ext cx="7391400" cy="1066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 smtClean="0"/>
              <a:t>Hardware Layer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9" idx="3"/>
            <a:endCxn id="36" idx="1"/>
          </p:cNvCxnSpPr>
          <p:nvPr/>
        </p:nvCxnSpPr>
        <p:spPr>
          <a:xfrm>
            <a:off x="4853354" y="2628900"/>
            <a:ext cx="55684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2"/>
            <a:endCxn id="11" idx="0"/>
          </p:cNvCxnSpPr>
          <p:nvPr/>
        </p:nvCxnSpPr>
        <p:spPr>
          <a:xfrm>
            <a:off x="5600700" y="2971800"/>
            <a:ext cx="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2"/>
            <a:endCxn id="13" idx="0"/>
          </p:cNvCxnSpPr>
          <p:nvPr/>
        </p:nvCxnSpPr>
        <p:spPr>
          <a:xfrm>
            <a:off x="5600700" y="4267200"/>
            <a:ext cx="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5410200" y="2438400"/>
            <a:ext cx="160020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CLUST</a:t>
            </a:r>
          </a:p>
        </p:txBody>
      </p:sp>
      <p:cxnSp>
        <p:nvCxnSpPr>
          <p:cNvPr id="43" name="Straight Arrow Connector 42"/>
          <p:cNvCxnSpPr>
            <a:stCxn id="36" idx="3"/>
            <a:endCxn id="10" idx="1"/>
          </p:cNvCxnSpPr>
          <p:nvPr/>
        </p:nvCxnSpPr>
        <p:spPr>
          <a:xfrm>
            <a:off x="7010400" y="2628900"/>
            <a:ext cx="54219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2033954" y="3733800"/>
            <a:ext cx="1852246" cy="381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Linux Kernel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4472354" y="3733800"/>
            <a:ext cx="3880338" cy="381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Drivers (</a:t>
            </a:r>
            <a:r>
              <a:rPr lang="fr-CA" dirty="0" err="1" smtClean="0"/>
              <a:t>Graphic</a:t>
            </a:r>
            <a:r>
              <a:rPr lang="fr-CA" dirty="0" smtClean="0"/>
              <a:t>, Audio, …)</a:t>
            </a:r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2033954" y="5029200"/>
            <a:ext cx="926123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>
            <a:off x="3188677" y="5029200"/>
            <a:ext cx="1611923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Sound card</a:t>
            </a:r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>
            <a:off x="5029200" y="5029200"/>
            <a:ext cx="23622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56" name="Rounded Rectangle 55"/>
          <p:cNvSpPr/>
          <p:nvPr/>
        </p:nvSpPr>
        <p:spPr>
          <a:xfrm>
            <a:off x="7620000" y="5029200"/>
            <a:ext cx="1532792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58" name="Straight Arrow Connector 57"/>
          <p:cNvCxnSpPr>
            <a:stCxn id="9" idx="3"/>
            <a:endCxn id="10" idx="1"/>
          </p:cNvCxnSpPr>
          <p:nvPr/>
        </p:nvCxnSpPr>
        <p:spPr>
          <a:xfrm>
            <a:off x="4853354" y="2628900"/>
            <a:ext cx="269923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34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9E64-5FDF-9B47-8908-7FF8C9F44712}" type="datetime1">
              <a:rPr lang="fr-FR" smtClean="0"/>
              <a:pPr/>
              <a:t>19/05/2015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Solution: </a:t>
            </a:r>
            <a:r>
              <a:rPr lang="fr-CA" dirty="0" err="1" smtClean="0"/>
              <a:t>Synchronous</a:t>
            </a:r>
            <a:r>
              <a:rPr lang="fr-CA" dirty="0" smtClean="0"/>
              <a:t> API call</a:t>
            </a:r>
            <a:endParaRPr lang="fr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2514600"/>
            <a:ext cx="110585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71600" y="2819400"/>
            <a:ext cx="6096000" cy="30480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71600" y="3124200"/>
            <a:ext cx="8610600" cy="30480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71600" y="3429000"/>
            <a:ext cx="5943600" cy="30480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1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9E64-5FDF-9B47-8908-7FF8C9F44712}" type="datetime1">
              <a:rPr lang="fr-FR" smtClean="0"/>
              <a:pPr/>
              <a:t>19/05/2015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Solution: asynchronous API call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12039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914400" y="1524000"/>
            <a:ext cx="7010400" cy="22860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1981200"/>
            <a:ext cx="4648200" cy="160020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3810000"/>
            <a:ext cx="11277600" cy="80010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" y="4848224"/>
            <a:ext cx="10668000" cy="1019175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0"/>
            <a:ext cx="3114675" cy="67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9E64-5FDF-9B47-8908-7FF8C9F44712}" type="datetime1">
              <a:rPr lang="fr-FR" smtClean="0"/>
              <a:pPr/>
              <a:t>19/05/2015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Solution: </a:t>
            </a:r>
            <a:r>
              <a:rPr lang="fr-CA" dirty="0" err="1" smtClean="0"/>
              <a:t>Asynchronous</a:t>
            </a:r>
            <a:r>
              <a:rPr lang="fr-CA" dirty="0" smtClean="0"/>
              <a:t> API call &amp; Callback </a:t>
            </a:r>
            <a:r>
              <a:rPr lang="fr-CA" dirty="0" err="1" smtClean="0"/>
              <a:t>function</a:t>
            </a:r>
            <a:endParaRPr lang="fr-C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5002"/>
            <a:ext cx="10210800" cy="471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1371600"/>
            <a:ext cx="10134600" cy="76200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6250" y="2133600"/>
            <a:ext cx="9963150" cy="68580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2819400"/>
            <a:ext cx="10210800" cy="68580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3505200"/>
            <a:ext cx="10210800" cy="68580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4191000"/>
            <a:ext cx="9677400" cy="76200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4953000"/>
            <a:ext cx="9753600" cy="68580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" y="5638800"/>
            <a:ext cx="8610600" cy="45720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6095999"/>
            <a:ext cx="3200400" cy="676053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3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CA" dirty="0" smtClean="0"/>
              <a:t>Intel i7-4770 with HD Graphics 4600 integrated graphics</a:t>
            </a:r>
          </a:p>
          <a:p>
            <a:pPr>
              <a:buFont typeface="Arial"/>
              <a:buChar char="•"/>
            </a:pPr>
            <a:r>
              <a:rPr lang="en-CA" dirty="0" smtClean="0"/>
              <a:t>32 GB DDR3 RAM</a:t>
            </a:r>
          </a:p>
          <a:p>
            <a:pPr>
              <a:buFont typeface="Arial"/>
              <a:buChar char="•"/>
            </a:pPr>
            <a:r>
              <a:rPr lang="en-CA" dirty="0" smtClean="0"/>
              <a:t>Ubuntu 14.04 (Kernel 3.18.4 + patch)</a:t>
            </a:r>
          </a:p>
          <a:p>
            <a:pPr>
              <a:buFont typeface="Arial"/>
              <a:buChar char="•"/>
            </a:pPr>
            <a:r>
              <a:rPr lang="en-CA" dirty="0" smtClean="0"/>
              <a:t>Beignet v1.0.2 </a:t>
            </a:r>
            <a:r>
              <a:rPr lang="en-CA" dirty="0" err="1" smtClean="0"/>
              <a:t>OpenCL</a:t>
            </a:r>
            <a:r>
              <a:rPr lang="en-CA" dirty="0" smtClean="0"/>
              <a:t> drivers + patch</a:t>
            </a:r>
          </a:p>
          <a:p>
            <a:pPr>
              <a:buFont typeface="Arial"/>
              <a:buChar char="•"/>
            </a:pPr>
            <a:r>
              <a:rPr lang="en-CA" dirty="0" err="1" smtClean="0"/>
              <a:t>LTTng</a:t>
            </a:r>
            <a:r>
              <a:rPr lang="en-CA" dirty="0" smtClean="0"/>
              <a:t> v2.6.0-rc1</a:t>
            </a:r>
          </a:p>
          <a:p>
            <a:pPr>
              <a:buFont typeface="Arial"/>
              <a:buChar char="•"/>
            </a:pPr>
            <a:endParaRPr lang="en-CA" dirty="0" smtClean="0"/>
          </a:p>
          <a:p>
            <a:pPr>
              <a:buFont typeface="Arial"/>
              <a:buChar char="•"/>
            </a:pPr>
            <a:r>
              <a:rPr lang="en-CA" dirty="0" smtClean="0"/>
              <a:t>Monotonic clock</a:t>
            </a:r>
          </a:p>
          <a:p>
            <a:pPr>
              <a:buFont typeface="Arial"/>
              <a:buChar char="•"/>
            </a:pPr>
            <a:endParaRPr lang="en-CA" dirty="0" smtClean="0"/>
          </a:p>
          <a:p>
            <a:pPr>
              <a:buFont typeface="Arial"/>
              <a:buChar char="•"/>
            </a:pPr>
            <a:r>
              <a:rPr lang="en-CA" dirty="0" smtClean="0"/>
              <a:t>1000s of iterations measured many times to acquire statistics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9E64-5FDF-9B47-8908-7FF8C9F44712}" type="datetime1">
              <a:rPr lang="fr-FR" smtClean="0"/>
              <a:pPr/>
              <a:t>19/05/2015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br>
              <a:rPr lang="en-US" dirty="0" smtClean="0"/>
            </a:br>
            <a:r>
              <a:rPr lang="en-US" sz="1600" dirty="0" smtClean="0"/>
              <a:t>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0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Verdana"/>
              </a:rPr>
              <a:t>Page 03 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Verdana"/>
              </a:rPr>
              <a:t>/ </a:t>
            </a:r>
            <a:r>
              <a:rPr lang="en-US" sz="2400" dirty="0"/>
              <a:t>Context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Verdana"/>
              </a:rPr>
              <a:t>Page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Verdana"/>
              </a:rPr>
              <a:t>10 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Verdana"/>
              </a:rPr>
              <a:t>/ </a:t>
            </a:r>
            <a:r>
              <a:rPr lang="en-US" sz="2400" dirty="0"/>
              <a:t>Objectives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Verdana"/>
              </a:rPr>
              <a:t>Page 12  / </a:t>
            </a:r>
            <a:r>
              <a:rPr lang="en-US" sz="2400" dirty="0" smtClean="0"/>
              <a:t>Solution</a:t>
            </a:r>
            <a:endParaRPr lang="en-US" sz="2400" dirty="0"/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Verdana"/>
              </a:rPr>
              <a:t>Page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Verdana"/>
              </a:rPr>
              <a:t>19 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Verdana"/>
              </a:rPr>
              <a:t>/ </a:t>
            </a:r>
            <a:r>
              <a:rPr lang="en-US" sz="2400" dirty="0"/>
              <a:t>Methodology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Verdana"/>
              </a:rPr>
              <a:t>Page 22 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Verdana"/>
              </a:rPr>
              <a:t>/ </a:t>
            </a:r>
            <a:r>
              <a:rPr lang="en-US" sz="2400" dirty="0"/>
              <a:t>Results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Verdana"/>
              </a:rPr>
              <a:t>Page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Verdana"/>
              </a:rPr>
              <a:t>26 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Verdana"/>
              </a:rPr>
              <a:t>/ </a:t>
            </a:r>
            <a:r>
              <a:rPr lang="en-US" sz="2400" dirty="0"/>
              <a:t>Use </a:t>
            </a:r>
            <a:r>
              <a:rPr lang="en-US" sz="2400" dirty="0" smtClean="0"/>
              <a:t>Cases</a:t>
            </a:r>
            <a:endParaRPr lang="en-US" sz="2400" dirty="0"/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Verdana"/>
              </a:rPr>
              <a:t>Page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Verdana"/>
              </a:rPr>
              <a:t>30 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Verdana"/>
              </a:rPr>
              <a:t>/ </a:t>
            </a:r>
            <a:r>
              <a:rPr lang="en-US" sz="2400" dirty="0"/>
              <a:t>Future </a:t>
            </a:r>
            <a:r>
              <a:rPr lang="en-US" sz="2400" dirty="0" smtClean="0"/>
              <a:t>Work</a:t>
            </a:r>
            <a:endParaRPr lang="fr-CA" sz="2400" dirty="0" smtClean="0">
              <a:latin typeface="Verdana"/>
              <a:cs typeface="Verdana"/>
            </a:endParaRPr>
          </a:p>
          <a:p>
            <a:pPr>
              <a:spcBef>
                <a:spcPts val="600"/>
              </a:spcBef>
            </a:pPr>
            <a:endParaRPr lang="en-US" dirty="0" smtClean="0">
              <a:latin typeface="Verdana"/>
              <a:cs typeface="Verdana"/>
            </a:endParaRPr>
          </a:p>
          <a:p>
            <a:endParaRPr lang="fr-CA" dirty="0">
              <a:latin typeface="Verdana"/>
              <a:cs typeface="Verdan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Content</a:t>
            </a:r>
            <a:endParaRPr lang="fr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C5FE-BDD1-0844-AB41-65BE19687E38}" type="datetime1">
              <a:rPr lang="fr-FR" smtClean="0"/>
              <a:pPr/>
              <a:t>19/05/2015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9E64-5FDF-9B47-8908-7FF8C9F44712}" type="datetime1">
              <a:rPr lang="fr-FR" smtClean="0"/>
              <a:pPr/>
              <a:t>19/05/2015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Methodology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sz="1600" dirty="0" err="1" smtClean="0"/>
              <a:t>Measuring</a:t>
            </a:r>
            <a:r>
              <a:rPr lang="fr-CA" sz="1600" dirty="0" smtClean="0"/>
              <a:t> </a:t>
            </a:r>
            <a:r>
              <a:rPr lang="fr-CA" sz="1600" dirty="0" err="1" smtClean="0"/>
              <a:t>synchronous</a:t>
            </a:r>
            <a:r>
              <a:rPr lang="fr-CA" sz="1600" dirty="0" smtClean="0"/>
              <a:t> </a:t>
            </a:r>
            <a:r>
              <a:rPr lang="fr-CA" sz="1600" dirty="0" err="1" smtClean="0"/>
              <a:t>function</a:t>
            </a:r>
            <a:r>
              <a:rPr lang="fr-CA" sz="1600" dirty="0" smtClean="0"/>
              <a:t> </a:t>
            </a:r>
            <a:r>
              <a:rPr lang="fr-CA" sz="1600" dirty="0" err="1" smtClean="0"/>
              <a:t>overhead</a:t>
            </a:r>
            <a:endParaRPr lang="fr-CA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2557463"/>
            <a:ext cx="110585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447800" y="2819400"/>
            <a:ext cx="6019800" cy="30480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447800" y="3429000"/>
            <a:ext cx="5867400" cy="30480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09600" y="2514600"/>
            <a:ext cx="11125200" cy="1905000"/>
          </a:xfrm>
          <a:prstGeom prst="roundRect">
            <a:avLst>
              <a:gd name="adj" fmla="val 7658"/>
            </a:avLst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447800" y="2819400"/>
            <a:ext cx="6019800" cy="3048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447800" y="3429000"/>
            <a:ext cx="6019800" cy="3048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1000" y="2286000"/>
            <a:ext cx="3429000" cy="25908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52800" y="2057400"/>
            <a:ext cx="8763000" cy="9144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8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9E64-5FDF-9B47-8908-7FF8C9F44712}" type="datetime1">
              <a:rPr lang="fr-FR" smtClean="0"/>
              <a:pPr/>
              <a:t>19/05/2015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Methodology</a:t>
            </a:r>
            <a:r>
              <a:rPr lang="fr-CA" dirty="0"/>
              <a:t/>
            </a:r>
            <a:br>
              <a:rPr lang="fr-CA" dirty="0"/>
            </a:br>
            <a:r>
              <a:rPr lang="fr-CA" dirty="0" err="1"/>
              <a:t>Measuring</a:t>
            </a:r>
            <a:r>
              <a:rPr lang="fr-CA" dirty="0"/>
              <a:t> </a:t>
            </a:r>
            <a:r>
              <a:rPr lang="fr-CA" dirty="0" err="1" smtClean="0"/>
              <a:t>asynchronous</a:t>
            </a:r>
            <a:r>
              <a:rPr lang="fr-CA" dirty="0" smtClean="0"/>
              <a:t> </a:t>
            </a:r>
            <a:r>
              <a:rPr lang="fr-CA" dirty="0" err="1"/>
              <a:t>function</a:t>
            </a:r>
            <a:r>
              <a:rPr lang="fr-CA" dirty="0"/>
              <a:t> </a:t>
            </a:r>
            <a:r>
              <a:rPr lang="fr-CA" dirty="0" err="1"/>
              <a:t>overhead</a:t>
            </a:r>
            <a:endParaRPr lang="fr-CA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12039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6200" y="1219200"/>
            <a:ext cx="12115800" cy="541020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8200" y="1524000"/>
            <a:ext cx="7315200" cy="21336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8200" y="4724400"/>
            <a:ext cx="10896600" cy="13716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14400" y="3810000"/>
            <a:ext cx="5486400" cy="25200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14400" y="4343400"/>
            <a:ext cx="5257800" cy="25200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14400" y="3810000"/>
            <a:ext cx="5486400" cy="252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14400" y="4343400"/>
            <a:ext cx="5257800" cy="252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1143000"/>
            <a:ext cx="12115800" cy="533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418" y="6096000"/>
            <a:ext cx="12115800" cy="533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200" y="3962400"/>
            <a:ext cx="2836818" cy="533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9600" y="1752600"/>
            <a:ext cx="7696200" cy="1981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09600" y="4724400"/>
            <a:ext cx="11506200" cy="1219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676400" y="5105400"/>
            <a:ext cx="9982200" cy="22860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9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18" grpId="0" animBg="1"/>
      <p:bldP spid="19" grpId="0" animBg="1"/>
      <p:bldP spid="20" grpId="1" animBg="1"/>
      <p:bldP spid="21" grpId="1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709812"/>
              </p:ext>
            </p:extLst>
          </p:nvPr>
        </p:nvGraphicFramePr>
        <p:xfrm>
          <a:off x="2251959" y="1769580"/>
          <a:ext cx="7688082" cy="3318839"/>
        </p:xfrm>
        <a:graphic>
          <a:graphicData uri="http://schemas.openxmlformats.org/drawingml/2006/table">
            <a:tbl>
              <a:tblPr firstRow="1" firstCol="1">
                <a:tableStyleId>{775DCB02-9BB8-47FD-8907-85C794F793BA}</a:tableStyleId>
              </a:tblPr>
              <a:tblGrid>
                <a:gridCol w="1281347"/>
                <a:gridCol w="1281347"/>
                <a:gridCol w="1281347"/>
                <a:gridCol w="1281347"/>
                <a:gridCol w="1281347"/>
                <a:gridCol w="1281347"/>
              </a:tblGrid>
              <a:tr h="131287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baseline="0" noProof="0" dirty="0" smtClean="0">
                          <a:effectLst/>
                        </a:rPr>
                        <a:t>Qty.</a:t>
                      </a:r>
                      <a:br>
                        <a:rPr lang="en-US" sz="1400" u="none" strike="noStrike" baseline="0" noProof="0" dirty="0" smtClean="0">
                          <a:effectLst/>
                        </a:rPr>
                      </a:br>
                      <a:r>
                        <a:rPr lang="en-US" sz="1400" u="none" strike="noStrike" baseline="0" noProof="0" dirty="0" smtClean="0">
                          <a:effectLst/>
                        </a:rPr>
                        <a:t>(iterations)</a:t>
                      </a:r>
                      <a:endParaRPr lang="en-US" sz="1400" b="0" i="0" u="none" strike="noStrike" baseline="0" noProof="0" dirty="0" smtClean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 smtClean="0">
                          <a:effectLst/>
                        </a:rPr>
                        <a:t>Reference</a:t>
                      </a:r>
                      <a:r>
                        <a:rPr lang="en-US" sz="1400" u="none" strike="noStrike" baseline="0" noProof="0" dirty="0" smtClean="0">
                          <a:effectLst/>
                        </a:rPr>
                        <a:t/>
                      </a:r>
                      <a:br>
                        <a:rPr lang="en-US" sz="1400" u="none" strike="noStrike" baseline="0" noProof="0" dirty="0" smtClean="0">
                          <a:effectLst/>
                        </a:rPr>
                      </a:br>
                      <a:r>
                        <a:rPr lang="en-US" sz="1400" u="none" strike="noStrike" baseline="0" noProof="0" dirty="0" smtClean="0">
                          <a:effectLst/>
                        </a:rPr>
                        <a:t>(ns)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 smtClean="0">
                          <a:effectLst/>
                        </a:rPr>
                        <a:t>Preload </a:t>
                      </a:r>
                      <a:br>
                        <a:rPr lang="en-US" sz="1400" u="none" strike="noStrike" noProof="0" dirty="0" smtClean="0">
                          <a:effectLst/>
                        </a:rPr>
                      </a:br>
                      <a:r>
                        <a:rPr lang="en-US" sz="1400" u="none" strike="noStrike" noProof="0" dirty="0" smtClean="0">
                          <a:effectLst/>
                        </a:rPr>
                        <a:t>(ns)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 smtClean="0">
                          <a:effectLst/>
                        </a:rPr>
                        <a:t>UST </a:t>
                      </a:r>
                      <a:br>
                        <a:rPr lang="en-US" sz="1400" u="none" strike="noStrike" noProof="0" dirty="0" smtClean="0">
                          <a:effectLst/>
                        </a:rPr>
                      </a:br>
                      <a:r>
                        <a:rPr lang="en-US" sz="1400" u="none" strike="noStrike" noProof="0" dirty="0" smtClean="0">
                          <a:effectLst/>
                        </a:rPr>
                        <a:t>Tracing</a:t>
                      </a:r>
                      <a:br>
                        <a:rPr lang="en-US" sz="1400" u="none" strike="noStrike" noProof="0" dirty="0" smtClean="0">
                          <a:effectLst/>
                        </a:rPr>
                      </a:br>
                      <a:r>
                        <a:rPr lang="en-US" sz="1400" u="none" strike="noStrike" noProof="0" dirty="0" smtClean="0">
                          <a:effectLst/>
                        </a:rPr>
                        <a:t>(ns)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 smtClean="0">
                          <a:effectLst/>
                        </a:rPr>
                        <a:t>Preload</a:t>
                      </a:r>
                      <a:br>
                        <a:rPr lang="en-US" sz="1400" u="none" strike="noStrike" noProof="0" dirty="0" smtClean="0">
                          <a:effectLst/>
                        </a:rPr>
                      </a:br>
                      <a:r>
                        <a:rPr lang="en-US" sz="1400" u="none" strike="noStrike" noProof="0" dirty="0" smtClean="0">
                          <a:effectLst/>
                        </a:rPr>
                        <a:t>Overhead</a:t>
                      </a:r>
                      <a:br>
                        <a:rPr lang="en-US" sz="1400" u="none" strike="noStrike" noProof="0" dirty="0" smtClean="0">
                          <a:effectLst/>
                        </a:rPr>
                      </a:br>
                      <a:r>
                        <a:rPr lang="en-US" sz="1400" u="none" strike="noStrike" noProof="0" dirty="0" smtClean="0">
                          <a:effectLst/>
                        </a:rPr>
                        <a:t>(ns)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 smtClean="0">
                          <a:effectLst/>
                        </a:rPr>
                        <a:t>UST Tracing </a:t>
                      </a:r>
                      <a:br>
                        <a:rPr lang="en-US" sz="1400" u="none" strike="noStrike" noProof="0" dirty="0" smtClean="0">
                          <a:effectLst/>
                        </a:rPr>
                      </a:br>
                      <a:r>
                        <a:rPr lang="en-US" sz="1400" u="none" strike="noStrike" noProof="0" dirty="0" smtClean="0">
                          <a:effectLst/>
                        </a:rPr>
                        <a:t>Overhead</a:t>
                      </a:r>
                      <a:r>
                        <a:rPr lang="en-US" sz="1400" u="none" strike="noStrike" baseline="0" noProof="0" dirty="0" smtClean="0">
                          <a:effectLst/>
                        </a:rPr>
                        <a:t/>
                      </a:r>
                      <a:br>
                        <a:rPr lang="en-US" sz="1400" u="none" strike="noStrike" baseline="0" noProof="0" dirty="0" smtClean="0">
                          <a:effectLst/>
                        </a:rPr>
                      </a:br>
                      <a:r>
                        <a:rPr lang="en-US" sz="1400" u="none" strike="noStrike" baseline="0" noProof="0" dirty="0" smtClean="0">
                          <a:effectLst/>
                        </a:rPr>
                        <a:t>(ns)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ctr"/>
                </a:tc>
              </a:tr>
              <a:tr h="217814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noProof="0" smtClean="0">
                          <a:effectLst/>
                        </a:rPr>
                        <a:t>10</a:t>
                      </a:r>
                      <a:r>
                        <a:rPr lang="en-US" sz="1400" u="none" strike="noStrike" baseline="30000" noProof="0" smtClean="0">
                          <a:effectLst/>
                        </a:rPr>
                        <a:t>0</a:t>
                      </a:r>
                      <a:endParaRPr lang="en-US" sz="1400" b="0" i="0" u="none" strike="noStrike" baseline="30000" noProof="0" smtClean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smtClean="0">
                          <a:effectLst/>
                        </a:rPr>
                        <a:t>16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18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383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2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367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</a:tr>
              <a:tr h="217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smtClean="0">
                          <a:effectLst/>
                        </a:rPr>
                        <a:t>10</a:t>
                      </a:r>
                      <a:r>
                        <a:rPr lang="en-US" sz="1400" u="none" strike="noStrike" baseline="30000" noProof="0" smtClean="0">
                          <a:effectLst/>
                        </a:rPr>
                        <a:t>1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5.2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7.8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366.5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2.6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361.3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</a:tr>
              <a:tr h="217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smtClean="0">
                          <a:effectLst/>
                        </a:rPr>
                        <a:t>10</a:t>
                      </a:r>
                      <a:r>
                        <a:rPr lang="en-US" sz="1400" u="none" strike="noStrike" baseline="30000" noProof="0" smtClean="0">
                          <a:effectLst/>
                        </a:rPr>
                        <a:t>2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4.64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6.66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365.68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2.02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361.04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</a:tr>
              <a:tr h="217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smtClean="0">
                          <a:effectLst/>
                        </a:rPr>
                        <a:t>10</a:t>
                      </a:r>
                      <a:r>
                        <a:rPr lang="en-US" sz="1400" u="none" strike="noStrike" baseline="30000" noProof="0" smtClean="0">
                          <a:effectLst/>
                        </a:rPr>
                        <a:t>3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4.291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6.058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365.168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1.767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360.877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</a:tr>
              <a:tr h="217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smtClean="0">
                          <a:effectLst/>
                        </a:rPr>
                        <a:t>10</a:t>
                      </a:r>
                      <a:r>
                        <a:rPr lang="en-US" sz="1400" u="none" strike="noStrike" baseline="30000" noProof="0" smtClean="0">
                          <a:effectLst/>
                        </a:rPr>
                        <a:t>4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4.277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6.283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smtClean="0">
                          <a:effectLst/>
                        </a:rPr>
                        <a:t>359.780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2.006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355.503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</a:tr>
              <a:tr h="217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smtClean="0">
                          <a:effectLst/>
                        </a:rPr>
                        <a:t>10</a:t>
                      </a:r>
                      <a:r>
                        <a:rPr lang="en-US" sz="1400" u="none" strike="noStrike" baseline="30000" noProof="0" smtClean="0">
                          <a:effectLst/>
                        </a:rPr>
                        <a:t>5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4.526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6.484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359.379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1.958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354.853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</a:tr>
              <a:tr h="217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smtClean="0">
                          <a:effectLst/>
                        </a:rPr>
                        <a:t>10</a:t>
                      </a:r>
                      <a:r>
                        <a:rPr lang="en-US" sz="1400" u="none" strike="noStrike" baseline="30000" noProof="0" smtClean="0">
                          <a:effectLst/>
                        </a:rPr>
                        <a:t>6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4.531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6.467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363.313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1.936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358.782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</a:tr>
              <a:tr h="217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smtClean="0">
                          <a:effectLst/>
                        </a:rPr>
                        <a:t>10</a:t>
                      </a:r>
                      <a:r>
                        <a:rPr lang="en-US" sz="1400" u="none" strike="noStrike" baseline="30000" noProof="0" smtClean="0">
                          <a:effectLst/>
                        </a:rPr>
                        <a:t>7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4.537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6.499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361.145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1.962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356.608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</a:tr>
              <a:tr h="217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smtClean="0">
                          <a:effectLst/>
                        </a:rPr>
                        <a:t>10</a:t>
                      </a:r>
                      <a:r>
                        <a:rPr lang="en-US" sz="1400" u="none" strike="noStrike" baseline="30000" noProof="0" smtClean="0">
                          <a:effectLst/>
                        </a:rPr>
                        <a:t>8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4.535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smtClean="0">
                          <a:effectLst/>
                        </a:rPr>
                        <a:t>6.460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361.108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1.925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>
                          <a:effectLst/>
                        </a:rPr>
                        <a:t>356.573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9E64-5FDF-9B47-8908-7FF8C9F44712}" type="datetime1">
              <a:rPr lang="fr-FR" smtClean="0"/>
              <a:pPr/>
              <a:t>19/05/2015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Results</a:t>
            </a:r>
            <a:r>
              <a:rPr lang="fr-CA" dirty="0" smtClean="0"/>
              <a:t>: CLUST </a:t>
            </a:r>
            <a:r>
              <a:rPr lang="fr-CA" dirty="0" err="1" smtClean="0"/>
              <a:t>Overhead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sz="1600" dirty="0" err="1"/>
              <a:t>s</a:t>
            </a:r>
            <a:r>
              <a:rPr lang="fr-CA" sz="1600" dirty="0" err="1" smtClean="0"/>
              <a:t>ynchronous</a:t>
            </a:r>
            <a:r>
              <a:rPr lang="fr-CA" sz="1600" dirty="0" smtClean="0"/>
              <a:t> </a:t>
            </a:r>
            <a:r>
              <a:rPr lang="fr-CA" sz="1600" dirty="0" err="1" smtClean="0"/>
              <a:t>functions</a:t>
            </a:r>
            <a:endParaRPr lang="fr-CA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3024903" y="5221069"/>
            <a:ext cx="5730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sym typeface="Wingdings" panose="05000000000000000000" pitchFamily="2" charset="2"/>
              </a:rPr>
              <a:t> ~ 1 ns </a:t>
            </a:r>
            <a:r>
              <a:rPr lang="fr-CA" dirty="0" err="1" smtClean="0">
                <a:sym typeface="Wingdings" panose="05000000000000000000" pitchFamily="2" charset="2"/>
              </a:rPr>
              <a:t>overhead</a:t>
            </a:r>
            <a:r>
              <a:rPr lang="fr-CA" dirty="0" smtClean="0">
                <a:sym typeface="Wingdings" panose="05000000000000000000" pitchFamily="2" charset="2"/>
              </a:rPr>
              <a:t> per inactive UST </a:t>
            </a:r>
            <a:r>
              <a:rPr lang="fr-CA" dirty="0" err="1" smtClean="0">
                <a:sym typeface="Wingdings" panose="05000000000000000000" pitchFamily="2" charset="2"/>
              </a:rPr>
              <a:t>tracepoint</a:t>
            </a:r>
            <a:r>
              <a:rPr lang="fr-CA" dirty="0" smtClean="0">
                <a:sym typeface="Wingdings" panose="05000000000000000000" pitchFamily="2" charset="2"/>
              </a:rPr>
              <a:t/>
            </a:r>
            <a:br>
              <a:rPr lang="fr-CA" dirty="0" smtClean="0">
                <a:sym typeface="Wingdings" panose="05000000000000000000" pitchFamily="2" charset="2"/>
              </a:rPr>
            </a:br>
            <a:r>
              <a:rPr lang="fr-CA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~ 180 ns </a:t>
            </a:r>
            <a:r>
              <a:rPr lang="fr-CA" dirty="0" err="1" smtClean="0">
                <a:sym typeface="Wingdings" panose="05000000000000000000" pitchFamily="2" charset="2"/>
              </a:rPr>
              <a:t>overhead</a:t>
            </a:r>
            <a:r>
              <a:rPr lang="fr-CA" dirty="0" smtClean="0">
                <a:sym typeface="Wingdings" panose="05000000000000000000" pitchFamily="2" charset="2"/>
              </a:rPr>
              <a:t> per active UST </a:t>
            </a:r>
            <a:r>
              <a:rPr lang="fr-CA" dirty="0" err="1" smtClean="0">
                <a:sym typeface="Wingdings" panose="05000000000000000000" pitchFamily="2" charset="2"/>
              </a:rPr>
              <a:t>tracepoint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1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748488"/>
              </p:ext>
            </p:extLst>
          </p:nvPr>
        </p:nvGraphicFramePr>
        <p:xfrm>
          <a:off x="2213859" y="2145353"/>
          <a:ext cx="7764282" cy="2567293"/>
        </p:xfrm>
        <a:graphic>
          <a:graphicData uri="http://schemas.openxmlformats.org/drawingml/2006/table">
            <a:tbl>
              <a:tblPr firstRow="1" firstCol="1">
                <a:tableStyleId>{775DCB02-9BB8-47FD-8907-85C794F793BA}</a:tableStyleId>
              </a:tblPr>
              <a:tblGrid>
                <a:gridCol w="1294047"/>
                <a:gridCol w="1294047"/>
                <a:gridCol w="1294047"/>
                <a:gridCol w="1294047"/>
                <a:gridCol w="1294047"/>
                <a:gridCol w="1294047"/>
              </a:tblGrid>
              <a:tr h="1229984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u="none" strike="noStrike" baseline="0" dirty="0" smtClean="0">
                          <a:effectLst/>
                        </a:rPr>
                        <a:t>Buffer size</a:t>
                      </a:r>
                      <a:br>
                        <a:rPr lang="fr-CA" sz="1400" u="none" strike="noStrike" baseline="0" dirty="0" smtClean="0">
                          <a:effectLst/>
                        </a:rPr>
                      </a:br>
                      <a:r>
                        <a:rPr lang="fr-CA" sz="1400" u="none" strike="noStrike" baseline="0" dirty="0" smtClean="0">
                          <a:effectLst/>
                        </a:rPr>
                        <a:t>(byte)</a:t>
                      </a:r>
                      <a:endParaRPr lang="en-US" sz="14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 smtClean="0">
                          <a:effectLst/>
                        </a:rPr>
                        <a:t>Reference</a:t>
                      </a:r>
                      <a:r>
                        <a:rPr lang="fr-CA" sz="1400" u="none" strike="noStrike" baseline="0" dirty="0" smtClean="0">
                          <a:effectLst/>
                        </a:rPr>
                        <a:t/>
                      </a:r>
                      <a:br>
                        <a:rPr lang="fr-CA" sz="1400" u="none" strike="noStrike" baseline="0" dirty="0" smtClean="0">
                          <a:effectLst/>
                        </a:rPr>
                      </a:br>
                      <a:r>
                        <a:rPr lang="fr-CA" sz="1400" u="none" strike="noStrike" baseline="0" dirty="0" smtClean="0">
                          <a:effectLst/>
                        </a:rPr>
                        <a:t>(ns)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 err="1" smtClean="0">
                          <a:effectLst/>
                        </a:rPr>
                        <a:t>Preload</a:t>
                      </a:r>
                      <a:r>
                        <a:rPr lang="fr-CA" sz="1400" u="none" strike="noStrike" dirty="0" smtClean="0">
                          <a:effectLst/>
                        </a:rPr>
                        <a:t/>
                      </a:r>
                      <a:br>
                        <a:rPr lang="fr-CA" sz="1400" u="none" strike="noStrike" dirty="0" smtClean="0">
                          <a:effectLst/>
                        </a:rPr>
                      </a:br>
                      <a:r>
                        <a:rPr lang="fr-CA" sz="1400" u="none" strike="noStrike" dirty="0" smtClean="0">
                          <a:effectLst/>
                        </a:rPr>
                        <a:t>(ns)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 smtClean="0">
                          <a:effectLst/>
                        </a:rPr>
                        <a:t>UST</a:t>
                      </a:r>
                      <a:br>
                        <a:rPr lang="fr-CA" sz="1400" u="none" strike="noStrike" dirty="0" smtClean="0">
                          <a:effectLst/>
                        </a:rPr>
                      </a:br>
                      <a:r>
                        <a:rPr lang="fr-CA" sz="1400" u="none" strike="noStrike" dirty="0" err="1" smtClean="0">
                          <a:effectLst/>
                        </a:rPr>
                        <a:t>Tracing</a:t>
                      </a:r>
                      <a:r>
                        <a:rPr lang="fr-CA" sz="1400" u="none" strike="noStrike" dirty="0" smtClean="0">
                          <a:effectLst/>
                        </a:rPr>
                        <a:t/>
                      </a:r>
                      <a:br>
                        <a:rPr lang="fr-CA" sz="1400" u="none" strike="noStrike" dirty="0" smtClean="0">
                          <a:effectLst/>
                        </a:rPr>
                      </a:br>
                      <a:r>
                        <a:rPr lang="fr-CA" sz="1400" u="none" strike="noStrike" dirty="0" smtClean="0">
                          <a:effectLst/>
                        </a:rPr>
                        <a:t>(ns)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 err="1" smtClean="0">
                          <a:effectLst/>
                        </a:rPr>
                        <a:t>Preload</a:t>
                      </a:r>
                      <a:r>
                        <a:rPr lang="fr-CA" sz="1400" u="none" strike="noStrike" dirty="0" smtClean="0">
                          <a:effectLst/>
                        </a:rPr>
                        <a:t> </a:t>
                      </a:r>
                    </a:p>
                    <a:p>
                      <a:pPr algn="ctr" fontAlgn="b"/>
                      <a:r>
                        <a:rPr lang="fr-CA" sz="1400" u="none" strike="noStrike" dirty="0" err="1" smtClean="0">
                          <a:effectLst/>
                        </a:rPr>
                        <a:t>Overhead</a:t>
                      </a:r>
                      <a:r>
                        <a:rPr lang="fr-CA" sz="1400" u="none" strike="noStrike" dirty="0" smtClean="0">
                          <a:effectLst/>
                        </a:rPr>
                        <a:t/>
                      </a:r>
                      <a:br>
                        <a:rPr lang="fr-CA" sz="1400" u="none" strike="noStrike" dirty="0" smtClean="0">
                          <a:effectLst/>
                        </a:rPr>
                      </a:br>
                      <a:r>
                        <a:rPr lang="fr-CA" sz="1400" u="none" strike="noStrike" dirty="0" smtClean="0">
                          <a:effectLst/>
                        </a:rPr>
                        <a:t>(ns)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 err="1" smtClean="0">
                          <a:effectLst/>
                        </a:rPr>
                        <a:t>Tracing</a:t>
                      </a:r>
                      <a:r>
                        <a:rPr lang="fr-CA" sz="1400" u="none" strike="noStrike" dirty="0" smtClean="0">
                          <a:effectLst/>
                        </a:rPr>
                        <a:t> </a:t>
                      </a:r>
                      <a:r>
                        <a:rPr lang="fr-CA" sz="1400" u="none" strike="noStrike" dirty="0" err="1" smtClean="0">
                          <a:effectLst/>
                        </a:rPr>
                        <a:t>overhead</a:t>
                      </a:r>
                      <a:r>
                        <a:rPr lang="fr-CA" sz="1400" u="none" strike="noStrike" dirty="0" smtClean="0">
                          <a:effectLst/>
                        </a:rPr>
                        <a:t> (ns)</a:t>
                      </a:r>
                    </a:p>
                  </a:txBody>
                  <a:tcPr marL="9525" marR="9525" marT="9525" marB="0" anchor="ctr"/>
                </a:tc>
              </a:tr>
              <a:tr h="210134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4x10</a:t>
                      </a:r>
                      <a:r>
                        <a:rPr lang="en-US" sz="1400" u="none" strike="noStrike" baseline="30000" dirty="0" smtClean="0">
                          <a:effectLst/>
                        </a:rPr>
                        <a:t>0</a:t>
                      </a:r>
                      <a:endParaRPr lang="en-US" sz="1400" b="0" i="0" u="none" strike="noStrike" baseline="30000" dirty="0" smtClean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149.51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164.7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7000.6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15.2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6851.1</a:t>
                      </a:r>
                    </a:p>
                  </a:txBody>
                  <a:tcPr marL="9525" marR="9525" marT="9525" marB="0" anchor="b"/>
                </a:tc>
              </a:tr>
              <a:tr h="2101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4x10</a:t>
                      </a:r>
                      <a:r>
                        <a:rPr lang="en-US" sz="1400" u="none" strike="noStrike" baseline="30000" dirty="0" smtClean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158.99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168.7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7026.8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9.7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6867.8</a:t>
                      </a:r>
                    </a:p>
                  </a:txBody>
                  <a:tcPr marL="9525" marR="9525" marT="9525" marB="0" anchor="b"/>
                </a:tc>
              </a:tr>
              <a:tr h="2101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4x10</a:t>
                      </a:r>
                      <a:r>
                        <a:rPr lang="en-US" sz="1400" u="none" strike="noStrike" baseline="30000" dirty="0" smtClean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156.15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174.7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7269.3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18.5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7113.2</a:t>
                      </a:r>
                    </a:p>
                  </a:txBody>
                  <a:tcPr marL="9525" marR="9525" marT="9525" marB="0" anchor="b"/>
                </a:tc>
              </a:tr>
              <a:tr h="2101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4x10</a:t>
                      </a:r>
                      <a:r>
                        <a:rPr lang="en-US" sz="1400" u="none" strike="noStrike" baseline="30000" dirty="0" smtClean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188.44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226.7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7043.6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38.3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6855.2</a:t>
                      </a:r>
                    </a:p>
                  </a:txBody>
                  <a:tcPr marL="9525" marR="9525" marT="9525" marB="0" anchor="b"/>
                </a:tc>
              </a:tr>
              <a:tr h="2101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4x10</a:t>
                      </a:r>
                      <a:r>
                        <a:rPr lang="en-US" sz="1400" u="none" strike="noStrike" baseline="30000" dirty="0" smtClean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1499.76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1503.3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8393.0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3.6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6893.3</a:t>
                      </a:r>
                    </a:p>
                  </a:txBody>
                  <a:tcPr marL="9525" marR="9525" marT="9525" marB="0" anchor="b"/>
                </a:tc>
              </a:tr>
              <a:tr h="2101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4x10</a:t>
                      </a:r>
                      <a:r>
                        <a:rPr lang="en-US" sz="1400" u="none" strike="noStrike" baseline="30000" dirty="0" smtClean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17805.67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17862.1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25404.7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56.4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7599.0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9E64-5FDF-9B47-8908-7FF8C9F44712}" type="datetime1">
              <a:rPr lang="fr-FR" smtClean="0"/>
              <a:pPr/>
              <a:t>19/05/2015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Results</a:t>
            </a:r>
            <a:r>
              <a:rPr lang="fr-CA" dirty="0"/>
              <a:t>: CLUST </a:t>
            </a:r>
            <a:r>
              <a:rPr lang="fr-CA" dirty="0" err="1"/>
              <a:t>Overhead</a:t>
            </a:r>
            <a:r>
              <a:rPr lang="fr-CA" dirty="0"/>
              <a:t/>
            </a:r>
            <a:br>
              <a:rPr lang="fr-CA" dirty="0"/>
            </a:br>
            <a:r>
              <a:rPr lang="fr-CA" sz="1600" dirty="0" err="1" smtClean="0"/>
              <a:t>asynchronous</a:t>
            </a:r>
            <a:r>
              <a:rPr lang="fr-CA" sz="1600" dirty="0" smtClean="0"/>
              <a:t> </a:t>
            </a:r>
            <a:r>
              <a:rPr lang="fr-CA" sz="1600" dirty="0" err="1"/>
              <a:t>functions</a:t>
            </a:r>
            <a:endParaRPr lang="fr-CA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2332791" y="4840069"/>
            <a:ext cx="7714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[3.6, 56.4]</a:t>
            </a:r>
            <a:r>
              <a:rPr lang="fr-CA" dirty="0" smtClean="0">
                <a:sym typeface="Wingdings" panose="05000000000000000000" pitchFamily="2" charset="2"/>
              </a:rPr>
              <a:t> ns </a:t>
            </a:r>
            <a:r>
              <a:rPr lang="fr-CA" dirty="0" err="1" smtClean="0">
                <a:sym typeface="Wingdings" panose="05000000000000000000" pitchFamily="2" charset="2"/>
              </a:rPr>
              <a:t>overhead</a:t>
            </a:r>
            <a:r>
              <a:rPr lang="fr-CA" dirty="0" smtClean="0">
                <a:sym typeface="Wingdings" panose="05000000000000000000" pitchFamily="2" charset="2"/>
              </a:rPr>
              <a:t> per « </a:t>
            </a:r>
            <a:r>
              <a:rPr lang="fr-CA" dirty="0" err="1" smtClean="0">
                <a:sym typeface="Wingdings" panose="05000000000000000000" pitchFamily="2" charset="2"/>
              </a:rPr>
              <a:t>preloaded</a:t>
            </a:r>
            <a:r>
              <a:rPr lang="fr-CA" dirty="0" smtClean="0">
                <a:sym typeface="Wingdings" panose="05000000000000000000" pitchFamily="2" charset="2"/>
              </a:rPr>
              <a:t> » </a:t>
            </a:r>
            <a:r>
              <a:rPr lang="fr-CA" dirty="0" err="1" smtClean="0">
                <a:sym typeface="Wingdings" panose="05000000000000000000" pitchFamily="2" charset="2"/>
              </a:rPr>
              <a:t>asynchronous</a:t>
            </a:r>
            <a:r>
              <a:rPr lang="fr-CA" dirty="0" smtClean="0">
                <a:sym typeface="Wingdings" panose="05000000000000000000" pitchFamily="2" charset="2"/>
              </a:rPr>
              <a:t> call*</a:t>
            </a:r>
            <a:br>
              <a:rPr lang="fr-CA" dirty="0" smtClean="0">
                <a:sym typeface="Wingdings" panose="05000000000000000000" pitchFamily="2" charset="2"/>
              </a:rPr>
            </a:br>
            <a:r>
              <a:rPr lang="fr-CA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~ 7030 ns overhead per traced asynchronous 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80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470132"/>
              </p:ext>
            </p:extLst>
          </p:nvPr>
        </p:nvGraphicFramePr>
        <p:xfrm>
          <a:off x="2362200" y="1638300"/>
          <a:ext cx="7467600" cy="3581400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1244600"/>
                <a:gridCol w="1244600"/>
                <a:gridCol w="1244600"/>
                <a:gridCol w="1244600"/>
                <a:gridCol w="1244600"/>
                <a:gridCol w="1244600"/>
              </a:tblGrid>
              <a:tr h="12752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u="none" strike="noStrike" baseline="0" dirty="0" smtClean="0">
                          <a:effectLst/>
                        </a:rPr>
                        <a:t>Buffer </a:t>
                      </a:r>
                      <a:br>
                        <a:rPr lang="fr-CA" sz="1400" u="none" strike="noStrike" baseline="0" dirty="0" smtClean="0">
                          <a:effectLst/>
                        </a:rPr>
                      </a:br>
                      <a:r>
                        <a:rPr lang="fr-CA" sz="1400" u="none" strike="noStrike" baseline="0" dirty="0" err="1" smtClean="0">
                          <a:effectLst/>
                        </a:rPr>
                        <a:t>width</a:t>
                      </a:r>
                      <a:r>
                        <a:rPr lang="fr-CA" sz="1400" u="none" strike="noStrike" baseline="0" dirty="0" smtClean="0">
                          <a:effectLst/>
                        </a:rPr>
                        <a:t/>
                      </a:r>
                      <a:br>
                        <a:rPr lang="fr-CA" sz="1400" u="none" strike="noStrike" baseline="0" dirty="0" smtClean="0">
                          <a:effectLst/>
                        </a:rPr>
                      </a:br>
                      <a:r>
                        <a:rPr lang="fr-CA" sz="1400" u="none" strike="noStrike" baseline="0" dirty="0" smtClean="0">
                          <a:effectLst/>
                        </a:rPr>
                        <a:t>(pixels)</a:t>
                      </a:r>
                      <a:endParaRPr lang="en-US" sz="14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 smtClean="0">
                          <a:effectLst/>
                        </a:rPr>
                        <a:t>Buffer </a:t>
                      </a:r>
                      <a:r>
                        <a:rPr lang="fr-CA" sz="1400" u="none" strike="noStrike" dirty="0" err="1" smtClean="0">
                          <a:effectLst/>
                        </a:rPr>
                        <a:t>height</a:t>
                      </a:r>
                      <a:r>
                        <a:rPr lang="fr-CA" sz="1400" u="none" strike="noStrike" baseline="0" dirty="0" smtClean="0">
                          <a:effectLst/>
                        </a:rPr>
                        <a:t/>
                      </a:r>
                      <a:br>
                        <a:rPr lang="fr-CA" sz="1400" u="none" strike="noStrike" baseline="0" dirty="0" smtClean="0">
                          <a:effectLst/>
                        </a:rPr>
                      </a:br>
                      <a:r>
                        <a:rPr lang="fr-CA" sz="1400" u="none" strike="noStrike" baseline="0" dirty="0" smtClean="0">
                          <a:effectLst/>
                        </a:rPr>
                        <a:t>(pixels)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 smtClean="0">
                          <a:effectLst/>
                        </a:rPr>
                        <a:t>Reference</a:t>
                      </a:r>
                      <a:br>
                        <a:rPr lang="fr-CA" sz="1400" u="none" strike="noStrike" dirty="0" smtClean="0">
                          <a:effectLst/>
                        </a:rPr>
                      </a:br>
                      <a:r>
                        <a:rPr lang="fr-CA" sz="1400" u="none" strike="noStrike" dirty="0" smtClean="0">
                          <a:effectLst/>
                        </a:rPr>
                        <a:t>(ns)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u="none" strike="noStrike" dirty="0" err="1" smtClean="0">
                          <a:effectLst/>
                        </a:rPr>
                        <a:t>Preload</a:t>
                      </a:r>
                      <a:r>
                        <a:rPr lang="fr-CA" sz="1400" u="none" strike="noStrike" dirty="0" smtClean="0">
                          <a:effectLst/>
                        </a:rPr>
                        <a:t/>
                      </a:r>
                      <a:br>
                        <a:rPr lang="fr-CA" sz="1400" u="none" strike="noStrike" dirty="0" smtClean="0">
                          <a:effectLst/>
                        </a:rPr>
                      </a:br>
                      <a:r>
                        <a:rPr lang="fr-CA" sz="1400" u="none" strike="noStrike" dirty="0" smtClean="0">
                          <a:effectLst/>
                        </a:rPr>
                        <a:t>(ns)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u="none" strike="noStrike" dirty="0" smtClean="0">
                          <a:effectLst/>
                        </a:rPr>
                        <a:t>UST </a:t>
                      </a:r>
                      <a:br>
                        <a:rPr lang="fr-CA" sz="1400" u="none" strike="noStrike" dirty="0" smtClean="0">
                          <a:effectLst/>
                        </a:rPr>
                      </a:br>
                      <a:r>
                        <a:rPr lang="fr-CA" sz="1400" u="none" strike="noStrike" dirty="0" err="1" smtClean="0">
                          <a:effectLst/>
                        </a:rPr>
                        <a:t>Tracing</a:t>
                      </a:r>
                      <a:r>
                        <a:rPr lang="fr-CA" sz="1400" u="none" strike="noStrike" dirty="0" smtClean="0">
                          <a:effectLst/>
                        </a:rPr>
                        <a:t/>
                      </a:r>
                      <a:br>
                        <a:rPr lang="fr-CA" sz="1400" u="none" strike="noStrike" dirty="0" smtClean="0">
                          <a:effectLst/>
                        </a:rPr>
                      </a:br>
                      <a:r>
                        <a:rPr lang="fr-CA" sz="1400" u="none" strike="noStrike" dirty="0" smtClean="0">
                          <a:effectLst/>
                        </a:rPr>
                        <a:t>(ns)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u="none" strike="noStrike" dirty="0" smtClean="0">
                          <a:effectLst/>
                        </a:rPr>
                        <a:t>UST + </a:t>
                      </a:r>
                      <a:r>
                        <a:rPr lang="fr-CA" sz="1400" u="none" strike="noStrike" dirty="0" err="1" smtClean="0">
                          <a:effectLst/>
                        </a:rPr>
                        <a:t>Kernel</a:t>
                      </a:r>
                      <a:r>
                        <a:rPr lang="fr-CA" sz="1400" u="none" strike="noStrike" dirty="0" smtClean="0">
                          <a:effectLst/>
                        </a:rPr>
                        <a:t/>
                      </a:r>
                      <a:br>
                        <a:rPr lang="fr-CA" sz="1400" u="none" strike="noStrike" dirty="0" smtClean="0">
                          <a:effectLst/>
                        </a:rPr>
                      </a:br>
                      <a:r>
                        <a:rPr lang="fr-CA" sz="1400" u="none" strike="noStrike" dirty="0" err="1" smtClean="0">
                          <a:effectLst/>
                        </a:rPr>
                        <a:t>Tracing</a:t>
                      </a:r>
                      <a:r>
                        <a:rPr lang="fr-CA" sz="1400" u="none" strike="noStrike" dirty="0" smtClean="0">
                          <a:effectLst/>
                        </a:rPr>
                        <a:t/>
                      </a:r>
                      <a:br>
                        <a:rPr lang="fr-CA" sz="1400" u="none" strike="noStrike" dirty="0" smtClean="0">
                          <a:effectLst/>
                        </a:rPr>
                      </a:br>
                      <a:r>
                        <a:rPr lang="fr-CA" sz="1400" u="none" strike="noStrike" dirty="0" smtClean="0">
                          <a:effectLst/>
                        </a:rPr>
                        <a:t>(ns)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ctr"/>
                </a:tc>
              </a:tr>
              <a:tr h="2882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35198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36399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50890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58838</a:t>
                      </a:r>
                    </a:p>
                  </a:txBody>
                  <a:tcPr marL="9525" marR="9525" marT="9525" marB="0" anchor="ctr"/>
                </a:tc>
              </a:tr>
              <a:tr h="2882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35183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35702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51883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58265</a:t>
                      </a:r>
                    </a:p>
                  </a:txBody>
                  <a:tcPr marL="9525" marR="9525" marT="9525" marB="0" anchor="ctr"/>
                </a:tc>
              </a:tr>
              <a:tr h="2882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36031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36890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50758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59619</a:t>
                      </a:r>
                    </a:p>
                  </a:txBody>
                  <a:tcPr marL="9525" marR="9525" marT="9525" marB="0" anchor="ctr"/>
                </a:tc>
              </a:tr>
              <a:tr h="2882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37937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39067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55820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61108</a:t>
                      </a:r>
                    </a:p>
                  </a:txBody>
                  <a:tcPr marL="9525" marR="9525" marT="9525" marB="0" anchor="ctr"/>
                </a:tc>
              </a:tr>
              <a:tr h="2882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56770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59709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75073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84746</a:t>
                      </a:r>
                    </a:p>
                  </a:txBody>
                  <a:tcPr marL="9525" marR="9525" marT="9525" marB="0" anchor="ctr"/>
                </a:tc>
              </a:tr>
              <a:tr h="2882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250694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251165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268726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280299</a:t>
                      </a:r>
                    </a:p>
                  </a:txBody>
                  <a:tcPr marL="9525" marR="9525" marT="9525" marB="0" anchor="ctr"/>
                </a:tc>
              </a:tr>
              <a:tr h="2882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1280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720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1951826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1951965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1976916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1988445</a:t>
                      </a:r>
                    </a:p>
                  </a:txBody>
                  <a:tcPr marL="9525" marR="9525" marT="9525" marB="0" anchor="ctr"/>
                </a:tc>
              </a:tr>
              <a:tr h="2882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1920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1080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4466096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4466777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4491589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4511394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9E64-5FDF-9B47-8908-7FF8C9F44712}" type="datetime1">
              <a:rPr lang="fr-FR" smtClean="0"/>
              <a:pPr/>
              <a:t>19/05/2015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Results</a:t>
            </a:r>
            <a:r>
              <a:rPr lang="fr-CA" dirty="0"/>
              <a:t>: CLUST </a:t>
            </a:r>
            <a:r>
              <a:rPr lang="fr-CA" dirty="0" err="1"/>
              <a:t>Overhead</a:t>
            </a:r>
            <a:r>
              <a:rPr lang="fr-CA" dirty="0"/>
              <a:t/>
            </a:r>
            <a:br>
              <a:rPr lang="fr-CA" dirty="0"/>
            </a:br>
            <a:r>
              <a:rPr lang="fr-CA" sz="1600" dirty="0" smtClean="0"/>
              <a:t>Real </a:t>
            </a:r>
            <a:r>
              <a:rPr lang="fr-CA" sz="1600" dirty="0" err="1" smtClean="0"/>
              <a:t>Opencl</a:t>
            </a:r>
            <a:r>
              <a:rPr lang="fr-CA" sz="1600" dirty="0" smtClean="0"/>
              <a:t> application</a:t>
            </a:r>
            <a:endParaRPr lang="fr-CA" sz="1600" dirty="0"/>
          </a:p>
        </p:txBody>
      </p:sp>
    </p:spTree>
    <p:extLst>
      <p:ext uri="{BB962C8B-B14F-4D97-AF65-F5344CB8AC3E}">
        <p14:creationId xmlns:p14="http://schemas.microsoft.com/office/powerpoint/2010/main" val="171993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961882"/>
              </p:ext>
            </p:extLst>
          </p:nvPr>
        </p:nvGraphicFramePr>
        <p:xfrm>
          <a:off x="2743200" y="1991677"/>
          <a:ext cx="6705600" cy="2874646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1341120"/>
                <a:gridCol w="1341120"/>
                <a:gridCol w="1341120"/>
                <a:gridCol w="1341120"/>
                <a:gridCol w="1341120"/>
              </a:tblGrid>
              <a:tr h="93751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u="none" strike="noStrike" baseline="0" dirty="0" smtClean="0">
                          <a:effectLst/>
                        </a:rPr>
                        <a:t>Buffer </a:t>
                      </a:r>
                      <a:br>
                        <a:rPr lang="fr-CA" sz="1400" u="none" strike="noStrike" baseline="0" dirty="0" smtClean="0">
                          <a:effectLst/>
                        </a:rPr>
                      </a:br>
                      <a:r>
                        <a:rPr lang="fr-CA" sz="1400" u="none" strike="noStrike" baseline="0" dirty="0" err="1" smtClean="0">
                          <a:effectLst/>
                        </a:rPr>
                        <a:t>width</a:t>
                      </a:r>
                      <a:r>
                        <a:rPr lang="fr-CA" sz="1400" u="none" strike="noStrike" baseline="0" dirty="0" smtClean="0">
                          <a:effectLst/>
                        </a:rPr>
                        <a:t/>
                      </a:r>
                      <a:br>
                        <a:rPr lang="fr-CA" sz="1400" u="none" strike="noStrike" baseline="0" dirty="0" smtClean="0">
                          <a:effectLst/>
                        </a:rPr>
                      </a:br>
                      <a:r>
                        <a:rPr lang="fr-CA" sz="1400" u="none" strike="noStrike" baseline="0" dirty="0" smtClean="0">
                          <a:effectLst/>
                        </a:rPr>
                        <a:t>(pixels)</a:t>
                      </a:r>
                      <a:endParaRPr lang="en-US" sz="14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u="none" strike="noStrike" dirty="0" smtClean="0">
                          <a:effectLst/>
                        </a:rPr>
                        <a:t>Buffer </a:t>
                      </a:r>
                      <a:br>
                        <a:rPr lang="fr-CA" sz="1400" u="none" strike="noStrike" dirty="0" smtClean="0">
                          <a:effectLst/>
                        </a:rPr>
                      </a:br>
                      <a:r>
                        <a:rPr lang="fr-CA" sz="1400" u="none" strike="noStrike" dirty="0" err="1" smtClean="0">
                          <a:effectLst/>
                        </a:rPr>
                        <a:t>height</a:t>
                      </a:r>
                      <a:r>
                        <a:rPr lang="fr-CA" sz="1400" u="none" strike="noStrike" baseline="0" dirty="0" smtClean="0">
                          <a:effectLst/>
                        </a:rPr>
                        <a:t/>
                      </a:r>
                      <a:br>
                        <a:rPr lang="fr-CA" sz="1400" u="none" strike="noStrike" baseline="0" dirty="0" smtClean="0">
                          <a:effectLst/>
                        </a:rPr>
                      </a:br>
                      <a:r>
                        <a:rPr lang="fr-CA" sz="1400" u="none" strike="noStrike" baseline="0" dirty="0" smtClean="0">
                          <a:effectLst/>
                        </a:rPr>
                        <a:t>(pixels)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u="none" strike="noStrike" dirty="0" err="1" smtClean="0">
                          <a:effectLst/>
                        </a:rPr>
                        <a:t>Preload</a:t>
                      </a:r>
                      <a:r>
                        <a:rPr lang="fr-CA" sz="1400" u="none" strike="noStrike" dirty="0" smtClean="0">
                          <a:effectLst/>
                        </a:rPr>
                        <a:t/>
                      </a:r>
                      <a:br>
                        <a:rPr lang="fr-CA" sz="1400" u="none" strike="noStrike" dirty="0" smtClean="0">
                          <a:effectLst/>
                        </a:rPr>
                      </a:br>
                      <a:r>
                        <a:rPr lang="fr-CA" sz="1400" u="none" strike="noStrike" dirty="0" err="1" smtClean="0">
                          <a:effectLst/>
                        </a:rPr>
                        <a:t>Oerhead</a:t>
                      </a:r>
                      <a:r>
                        <a:rPr lang="fr-CA" sz="1400" u="none" strike="noStrike" dirty="0" smtClean="0">
                          <a:effectLst/>
                        </a:rPr>
                        <a:t/>
                      </a:r>
                      <a:br>
                        <a:rPr lang="fr-CA" sz="1400" u="none" strike="noStrike" dirty="0" smtClean="0">
                          <a:effectLst/>
                        </a:rPr>
                      </a:br>
                      <a:r>
                        <a:rPr lang="fr-CA" sz="1400" u="none" strike="noStrike" dirty="0" smtClean="0">
                          <a:effectLst/>
                        </a:rPr>
                        <a:t>(%)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u="none" strike="noStrike" dirty="0" smtClean="0">
                          <a:effectLst/>
                        </a:rPr>
                        <a:t>UST</a:t>
                      </a:r>
                      <a:br>
                        <a:rPr lang="fr-CA" sz="1400" u="none" strike="noStrike" dirty="0" smtClean="0">
                          <a:effectLst/>
                        </a:rPr>
                      </a:br>
                      <a:r>
                        <a:rPr lang="fr-CA" sz="1400" u="none" strike="noStrike" dirty="0" err="1" smtClean="0">
                          <a:effectLst/>
                        </a:rPr>
                        <a:t>Tracing</a:t>
                      </a:r>
                      <a:r>
                        <a:rPr lang="fr-CA" sz="1400" u="none" strike="noStrike" baseline="0" dirty="0" smtClean="0">
                          <a:effectLst/>
                        </a:rPr>
                        <a:t/>
                      </a:r>
                      <a:br>
                        <a:rPr lang="fr-CA" sz="1400" u="none" strike="noStrike" baseline="0" dirty="0" smtClean="0">
                          <a:effectLst/>
                        </a:rPr>
                      </a:br>
                      <a:r>
                        <a:rPr lang="fr-CA" sz="1400" u="none" strike="noStrike" baseline="0" dirty="0" err="1" smtClean="0">
                          <a:effectLst/>
                        </a:rPr>
                        <a:t>Overhead</a:t>
                      </a:r>
                      <a:r>
                        <a:rPr lang="fr-CA" sz="1400" u="none" strike="noStrike" baseline="0" dirty="0" smtClean="0">
                          <a:effectLst/>
                        </a:rPr>
                        <a:t/>
                      </a:r>
                      <a:br>
                        <a:rPr lang="fr-CA" sz="1400" u="none" strike="noStrike" baseline="0" dirty="0" smtClean="0">
                          <a:effectLst/>
                        </a:rPr>
                      </a:br>
                      <a:r>
                        <a:rPr lang="fr-CA" sz="1400" u="none" strike="noStrike" dirty="0" smtClean="0">
                          <a:effectLst/>
                        </a:rPr>
                        <a:t>(%)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u="none" strike="noStrike" dirty="0" smtClean="0">
                          <a:effectLst/>
                        </a:rPr>
                        <a:t>UST + </a:t>
                      </a:r>
                      <a:r>
                        <a:rPr lang="fr-CA" sz="1400" u="none" strike="noStrike" dirty="0" err="1" smtClean="0">
                          <a:effectLst/>
                        </a:rPr>
                        <a:t>Kernel</a:t>
                      </a:r>
                      <a:r>
                        <a:rPr lang="fr-CA" sz="1400" u="none" strike="noStrike" dirty="0" smtClean="0">
                          <a:effectLst/>
                        </a:rPr>
                        <a:t/>
                      </a:r>
                      <a:br>
                        <a:rPr lang="fr-CA" sz="1400" u="none" strike="noStrike" dirty="0" smtClean="0">
                          <a:effectLst/>
                        </a:rPr>
                      </a:br>
                      <a:r>
                        <a:rPr lang="fr-CA" sz="1400" u="none" strike="noStrike" dirty="0" err="1" smtClean="0">
                          <a:effectLst/>
                        </a:rPr>
                        <a:t>Tracing</a:t>
                      </a:r>
                      <a:r>
                        <a:rPr lang="fr-CA" sz="1400" u="none" strike="noStrike" dirty="0" smtClean="0">
                          <a:effectLst/>
                        </a:rPr>
                        <a:t/>
                      </a:r>
                      <a:br>
                        <a:rPr lang="fr-CA" sz="1400" u="none" strike="noStrike" dirty="0" smtClean="0">
                          <a:effectLst/>
                        </a:rPr>
                      </a:br>
                      <a:r>
                        <a:rPr lang="fr-CA" sz="1400" u="none" strike="noStrike" dirty="0" err="1" smtClean="0">
                          <a:effectLst/>
                        </a:rPr>
                        <a:t>Overhead</a:t>
                      </a:r>
                      <a:r>
                        <a:rPr lang="fr-CA" sz="1400" u="none" strike="noStrike" dirty="0" smtClean="0">
                          <a:effectLst/>
                        </a:rPr>
                        <a:t/>
                      </a:r>
                      <a:br>
                        <a:rPr lang="fr-CA" sz="1400" u="none" strike="noStrike" dirty="0" smtClean="0">
                          <a:effectLst/>
                        </a:rPr>
                      </a:br>
                      <a:r>
                        <a:rPr lang="fr-CA" sz="1400" u="none" strike="noStrike" dirty="0" smtClean="0">
                          <a:effectLst/>
                        </a:rPr>
                        <a:t>(%)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9525" marR="9525" marT="9525" marB="0" anchor="ctr"/>
                </a:tc>
              </a:tr>
              <a:tr h="2421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3.41%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44.58%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67.16%</a:t>
                      </a:r>
                    </a:p>
                  </a:txBody>
                  <a:tcPr marL="9525" marR="9525" marT="9525" marB="0" anchor="b"/>
                </a:tc>
              </a:tr>
              <a:tr h="2421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1.48%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47.47%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65.61%</a:t>
                      </a:r>
                    </a:p>
                  </a:txBody>
                  <a:tcPr marL="9525" marR="9525" marT="9525" marB="0" anchor="b"/>
                </a:tc>
              </a:tr>
              <a:tr h="2421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2.38%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40.87%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65.47%</a:t>
                      </a:r>
                    </a:p>
                  </a:txBody>
                  <a:tcPr marL="9525" marR="9525" marT="9525" marB="0" anchor="b"/>
                </a:tc>
              </a:tr>
              <a:tr h="2421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2.98%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47.14%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61.08%</a:t>
                      </a:r>
                    </a:p>
                  </a:txBody>
                  <a:tcPr marL="9525" marR="9525" marT="9525" marB="0" anchor="b"/>
                </a:tc>
              </a:tr>
              <a:tr h="2421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5.18%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32.24%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49.28%</a:t>
                      </a:r>
                    </a:p>
                  </a:txBody>
                  <a:tcPr marL="9525" marR="9525" marT="9525" marB="0" anchor="b"/>
                </a:tc>
              </a:tr>
              <a:tr h="2421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0.19%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7.19%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11.81%</a:t>
                      </a:r>
                    </a:p>
                  </a:txBody>
                  <a:tcPr marL="9525" marR="9525" marT="9525" marB="0" anchor="b"/>
                </a:tc>
              </a:tr>
              <a:tr h="2421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1280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720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0.01%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1.29%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1.88%</a:t>
                      </a:r>
                    </a:p>
                  </a:txBody>
                  <a:tcPr marL="9525" marR="9525" marT="9525" marB="0" anchor="b"/>
                </a:tc>
              </a:tr>
              <a:tr h="2421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1920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1080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0.02%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0.57%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1.01%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9E64-5FDF-9B47-8908-7FF8C9F44712}" type="datetime1">
              <a:rPr lang="fr-FR" smtClean="0"/>
              <a:pPr/>
              <a:t>19/05/2015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Results</a:t>
            </a:r>
            <a:r>
              <a:rPr lang="fr-CA" dirty="0"/>
              <a:t>: CLUST </a:t>
            </a:r>
            <a:r>
              <a:rPr lang="fr-CA" dirty="0" err="1"/>
              <a:t>Overhead</a:t>
            </a:r>
            <a:r>
              <a:rPr lang="fr-CA" dirty="0"/>
              <a:t/>
            </a:r>
            <a:br>
              <a:rPr lang="fr-CA" dirty="0"/>
            </a:br>
            <a:r>
              <a:rPr lang="fr-CA" sz="1600" dirty="0"/>
              <a:t>Real </a:t>
            </a:r>
            <a:r>
              <a:rPr lang="fr-CA" sz="1600" dirty="0" err="1"/>
              <a:t>Opencl</a:t>
            </a:r>
            <a:r>
              <a:rPr lang="fr-CA" sz="1600" dirty="0"/>
              <a:t> </a:t>
            </a:r>
            <a:r>
              <a:rPr lang="fr-CA" sz="1600" dirty="0" smtClean="0"/>
              <a:t>application (…)</a:t>
            </a:r>
            <a:endParaRPr lang="fr-CA" sz="16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4417566"/>
              </p:ext>
            </p:extLst>
          </p:nvPr>
        </p:nvGraphicFramePr>
        <p:xfrm>
          <a:off x="2076450" y="1905000"/>
          <a:ext cx="8039100" cy="461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473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lack-box-icon.png (256×256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9E64-5FDF-9B47-8908-7FF8C9F44712}" type="datetime1">
              <a:rPr lang="fr-FR" smtClean="0"/>
              <a:pPr/>
              <a:t>19/05/2015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Use cases</a:t>
            </a:r>
            <a:endParaRPr lang="fr-CA" sz="1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95600" y="1600201"/>
            <a:ext cx="86868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System-wide unified tracing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Flight recording mode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 smtClean="0"/>
              <a:t>24/7 volatile recording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 smtClean="0"/>
              <a:t>Hard drive dump when required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CA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 err="1" smtClean="0"/>
              <a:t>OpenCL</a:t>
            </a:r>
            <a:r>
              <a:rPr lang="en-CA" dirty="0" smtClean="0"/>
              <a:t> application optimization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 err="1" smtClean="0"/>
              <a:t>OpenCL</a:t>
            </a:r>
            <a:r>
              <a:rPr lang="en-CA" dirty="0" smtClean="0"/>
              <a:t> application debugging</a:t>
            </a:r>
            <a:endParaRPr lang="en-CA" dirty="0"/>
          </a:p>
        </p:txBody>
      </p:sp>
      <p:pic>
        <p:nvPicPr>
          <p:cNvPr id="4100" name="Picture 4" descr="Search-Engine-Optimization-icon.png (256×256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15" y="35052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50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9E64-5FDF-9B47-8908-7FF8C9F44712}" type="datetime1">
              <a:rPr lang="fr-FR" smtClean="0"/>
              <a:pPr/>
              <a:t>19/05/2015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Use case: Ressource sharing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S:\Dropbox\Polymtl\A_RechercheMaitrise\img_presFinale\lege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962150"/>
            <a:ext cx="18097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avid\Documents\memoire\images\sinoscopeWaitingBlockedZoo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825976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21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9E64-5FDF-9B47-8908-7FF8C9F44712}" type="datetime1">
              <a:rPr lang="fr-FR" smtClean="0"/>
              <a:pPr/>
              <a:t>19/05/2015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Use case: </a:t>
            </a:r>
            <a:r>
              <a:rPr lang="fr-CA" dirty="0" smtClean="0"/>
              <a:t>CPU </a:t>
            </a:r>
            <a:r>
              <a:rPr lang="fr-CA" dirty="0" err="1" smtClean="0"/>
              <a:t>Preemption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David\Documents\memoire\images\sinoscopeTraceAnomalyClose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919" y="2290763"/>
            <a:ext cx="8412163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Dropbox\Polymtl\A_RechercheMaitrise\img_presFinale\lege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50" y="1981200"/>
            <a:ext cx="18097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4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9E64-5FDF-9B47-8908-7FF8C9F44712}" type="datetime1">
              <a:rPr lang="fr-FR" smtClean="0"/>
              <a:pPr/>
              <a:t>19/05/2015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Use case: </a:t>
            </a:r>
            <a:r>
              <a:rPr lang="en-CA" dirty="0" err="1" smtClean="0"/>
              <a:t>Opencl</a:t>
            </a:r>
            <a:r>
              <a:rPr lang="en-CA" dirty="0" smtClean="0"/>
              <a:t> pipeline usage maximisation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David\Documents\memoire\images\CodeXLPipe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12005442" cy="311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49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9E64-5FDF-9B47-8908-7FF8C9F44712}" type="datetime1">
              <a:rPr lang="fr-FR" smtClean="0"/>
              <a:pPr/>
              <a:t>19/05/2015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28600"/>
            <a:ext cx="10972800" cy="1143000"/>
          </a:xfrm>
        </p:spPr>
        <p:txBody>
          <a:bodyPr/>
          <a:lstStyle/>
          <a:p>
            <a:r>
              <a:rPr lang="en-US" dirty="0" smtClean="0"/>
              <a:t>Context: Heterogeneous Hardware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33719377"/>
              </p:ext>
            </p:extLst>
          </p:nvPr>
        </p:nvGraphicFramePr>
        <p:xfrm>
          <a:off x="533400" y="1680567"/>
          <a:ext cx="10972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81200" y="6147792"/>
            <a:ext cx="6487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hlinkClick r:id="rId7"/>
              </a:rPr>
              <a:t>http</a:t>
            </a:r>
            <a:r>
              <a:rPr lang="en-US" sz="1000" dirty="0">
                <a:hlinkClick r:id="rId7"/>
              </a:rPr>
              <a:t>://</a:t>
            </a:r>
            <a:r>
              <a:rPr lang="en-US" sz="1000" dirty="0" smtClean="0">
                <a:hlinkClick r:id="rId7"/>
              </a:rPr>
              <a:t>www.iconarchive.com/show/electronics-icons-by-double-j-design/CPU-icon.html :</a:t>
            </a:r>
            <a:br>
              <a:rPr lang="en-US" sz="1000" dirty="0" smtClean="0">
                <a:hlinkClick r:id="rId7"/>
              </a:rPr>
            </a:br>
            <a:r>
              <a:rPr lang="en-US" sz="1000" dirty="0" smtClean="0">
                <a:hlinkClick r:id="rId7"/>
              </a:rPr>
              <a:t>(https://</a:t>
            </a:r>
            <a:r>
              <a:rPr lang="en-US" sz="1000" dirty="0">
                <a:hlinkClick r:id="rId7"/>
              </a:rPr>
              <a:t>creativecommons.org/licenses/by/4.0</a:t>
            </a:r>
            <a:r>
              <a:rPr lang="en-US" sz="1000" dirty="0" smtClean="0">
                <a:hlinkClick r:id="rId7"/>
              </a:rPr>
              <a:t>/)</a:t>
            </a:r>
          </a:p>
          <a:p>
            <a:r>
              <a:rPr lang="en-US" sz="1000" dirty="0" smtClean="0">
                <a:hlinkClick r:id="rId7"/>
              </a:rPr>
              <a:t>http</a:t>
            </a:r>
            <a:r>
              <a:rPr lang="en-US" sz="1000" dirty="0">
                <a:hlinkClick r:id="rId7"/>
              </a:rPr>
              <a:t>://</a:t>
            </a:r>
            <a:r>
              <a:rPr lang="en-US" sz="1000" dirty="0" smtClean="0">
                <a:hlinkClick r:id="rId7"/>
              </a:rPr>
              <a:t>www.iconarchive.com/show/bagg-and-boxs-icons-by-babasse/carte-graphique-icon.html</a:t>
            </a:r>
            <a:r>
              <a:rPr lang="en-US" sz="1000" dirty="0" smtClean="0"/>
              <a:t> :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(</a:t>
            </a:r>
            <a:r>
              <a:rPr lang="en-US" sz="1000" dirty="0" smtClean="0">
                <a:hlinkClick r:id="rId8"/>
              </a:rPr>
              <a:t>http</a:t>
            </a:r>
            <a:r>
              <a:rPr lang="en-US" sz="1000" dirty="0">
                <a:hlinkClick r:id="rId8"/>
              </a:rPr>
              <a:t>://creativecommons.org/licenses/by-nc-nd/4.0</a:t>
            </a:r>
            <a:r>
              <a:rPr lang="en-US" sz="1000" dirty="0" smtClean="0">
                <a:hlinkClick r:id="rId8"/>
              </a:rPr>
              <a:t>/</a:t>
            </a:r>
            <a:r>
              <a:rPr lang="en-US" sz="1000" dirty="0" smtClean="0"/>
              <a:t>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1384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9E64-5FDF-9B47-8908-7FF8C9F44712}" type="datetime1">
              <a:rPr lang="fr-FR" smtClean="0"/>
              <a:pPr/>
              <a:t>19/05/2015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Future </a:t>
            </a:r>
            <a:r>
              <a:rPr lang="fr-CA" dirty="0" err="1" smtClean="0"/>
              <a:t>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Trace analysis utilities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Hardware performance counter data acquisition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 err="1" smtClean="0"/>
              <a:t>OpenCL</a:t>
            </a:r>
            <a:r>
              <a:rPr lang="en-CA" dirty="0" smtClean="0"/>
              <a:t> 2.0 support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OpenGL tracing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 err="1" smtClean="0"/>
              <a:t>Vulkan</a:t>
            </a:r>
            <a:r>
              <a:rPr lang="en-CA" dirty="0" smtClean="0"/>
              <a:t> API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CA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Heterogeneous computing framework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 smtClean="0"/>
              <a:t>CPU-GPU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 smtClean="0"/>
              <a:t>CPU-DSP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8606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0"/>
            <a:ext cx="118872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Rectangle 39"/>
          <p:cNvSpPr/>
          <p:nvPr/>
        </p:nvSpPr>
        <p:spPr>
          <a:xfrm>
            <a:off x="3581400" y="3810000"/>
            <a:ext cx="7802968" cy="93724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lang="en-US" sz="3200" b="1" dirty="0">
              <a:solidFill>
                <a:srgbClr val="92D050"/>
              </a:solidFill>
              <a:latin typeface="+mj-lt"/>
            </a:endParaRPr>
          </a:p>
        </p:txBody>
      </p:sp>
      <p:pic>
        <p:nvPicPr>
          <p:cNvPr id="9" name="Picture 8" descr="poly_logo_g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133" y="3581400"/>
            <a:ext cx="3649942" cy="157735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10"/>
          <a:stretch/>
        </p:blipFill>
        <p:spPr>
          <a:xfrm>
            <a:off x="304800" y="-76200"/>
            <a:ext cx="11887200" cy="33528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81400" y="3810000"/>
            <a:ext cx="7924800" cy="93724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+mj-lt"/>
              </a:rPr>
              <a:t>Questions?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925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0"/>
            <a:ext cx="118872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Rectangle 39"/>
          <p:cNvSpPr/>
          <p:nvPr/>
        </p:nvSpPr>
        <p:spPr>
          <a:xfrm>
            <a:off x="3581400" y="3810000"/>
            <a:ext cx="7802968" cy="93724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lang="en-US" sz="3200" b="1" dirty="0">
              <a:solidFill>
                <a:srgbClr val="92D050"/>
              </a:solidFill>
              <a:latin typeface="+mj-lt"/>
            </a:endParaRPr>
          </a:p>
        </p:txBody>
      </p:sp>
      <p:pic>
        <p:nvPicPr>
          <p:cNvPr id="9" name="Picture 8" descr="poly_logo_g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133" y="3581400"/>
            <a:ext cx="3649942" cy="157735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10"/>
          <a:stretch/>
        </p:blipFill>
        <p:spPr>
          <a:xfrm>
            <a:off x="304800" y="-76200"/>
            <a:ext cx="11887200" cy="33528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81400" y="3810000"/>
            <a:ext cx="7924800" cy="93724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fr-FR" sz="3200" b="1" dirty="0" err="1" smtClean="0">
                <a:solidFill>
                  <a:schemeClr val="bg1"/>
                </a:solidFill>
                <a:latin typeface="+mj-lt"/>
              </a:rPr>
              <a:t>Thank</a:t>
            </a:r>
            <a:r>
              <a:rPr lang="fr-FR" sz="32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+mj-lt"/>
              </a:rPr>
              <a:t>you</a:t>
            </a:r>
            <a:r>
              <a:rPr lang="fr-FR" sz="3200" b="1" dirty="0" smtClean="0">
                <a:solidFill>
                  <a:schemeClr val="bg1"/>
                </a:solidFill>
                <a:latin typeface="+mj-lt"/>
              </a:rPr>
              <a:t>!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16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qualcomm.com/sites/ember/files/features_of_snapdragon_processors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05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Dropbox\Polymtl\A_RechercheMaitrise\img_presFinale\features_of_snapdragon_processors_0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05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:\Dropbox\Polymtl\A_RechercheMaitrise\img_presFinale\features_of_snapdragon_processors_0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1905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fr-CA" dirty="0" smtClean="0"/>
              <a:t>NVIDIA : </a:t>
            </a:r>
            <a:r>
              <a:rPr lang="fr-CA" dirty="0" err="1" smtClean="0"/>
              <a:t>Tegra</a:t>
            </a:r>
            <a:endParaRPr lang="fr-CA" dirty="0" smtClean="0"/>
          </a:p>
          <a:p>
            <a:pPr>
              <a:buFont typeface="Arial"/>
              <a:buChar char="•"/>
            </a:pPr>
            <a:r>
              <a:rPr lang="fr-CA" dirty="0" smtClean="0"/>
              <a:t>Intel : Intel HD Graphics</a:t>
            </a:r>
          </a:p>
          <a:p>
            <a:pPr>
              <a:buFont typeface="Arial"/>
              <a:buChar char="•"/>
            </a:pPr>
            <a:r>
              <a:rPr lang="fr-CA" dirty="0" err="1" smtClean="0"/>
              <a:t>Qualcomm</a:t>
            </a:r>
            <a:r>
              <a:rPr lang="fr-CA" dirty="0" smtClean="0"/>
              <a:t> : </a:t>
            </a:r>
            <a:r>
              <a:rPr lang="fr-CA" dirty="0" err="1" smtClean="0"/>
              <a:t>Snapdragon</a:t>
            </a:r>
            <a:endParaRPr lang="fr-CA" dirty="0"/>
          </a:p>
          <a:p>
            <a:pPr>
              <a:buFont typeface="Arial"/>
              <a:buChar char="•"/>
            </a:pPr>
            <a:r>
              <a:rPr lang="fr-CA" dirty="0" smtClean="0"/>
              <a:t>AMD : « APU » </a:t>
            </a:r>
            <a:r>
              <a:rPr lang="fr-CA" sz="1200" dirty="0" smtClean="0"/>
              <a:t>(</a:t>
            </a:r>
            <a:r>
              <a:rPr lang="en-US" sz="1200" dirty="0"/>
              <a:t>Accelerated processing </a:t>
            </a:r>
            <a:r>
              <a:rPr lang="en-US" sz="1200" dirty="0" smtClean="0"/>
              <a:t>unit</a:t>
            </a:r>
            <a:r>
              <a:rPr lang="fr-CA" sz="1200" dirty="0" smtClean="0"/>
              <a:t>)</a:t>
            </a:r>
          </a:p>
          <a:p>
            <a:pPr>
              <a:buFont typeface="Arial"/>
              <a:buChar char="•"/>
            </a:pPr>
            <a:endParaRPr lang="fr-CA" sz="1200" dirty="0"/>
          </a:p>
          <a:p>
            <a:pPr>
              <a:buFont typeface="Arial"/>
              <a:buChar char="•"/>
            </a:pPr>
            <a:endParaRPr lang="fr-CA" sz="1400" dirty="0" smtClean="0"/>
          </a:p>
          <a:p>
            <a:pPr>
              <a:buFont typeface="Arial"/>
              <a:buChar char="•"/>
            </a:pPr>
            <a:r>
              <a:rPr lang="en-US" dirty="0" err="1" smtClean="0"/>
              <a:t>Zynq</a:t>
            </a:r>
            <a:r>
              <a:rPr lang="en-US" dirty="0" smtClean="0"/>
              <a:t> (CPU + FPGA)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XeonPhi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9E64-5FDF-9B47-8908-7FF8C9F44712}" type="datetime1">
              <a:rPr lang="fr-FR" smtClean="0"/>
              <a:pPr/>
              <a:t>19/05/2015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Context: Heterogeneous Hardware</a:t>
            </a:r>
            <a:endParaRPr lang="fr-CA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1905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 smtClean="0"/>
              <a:t>Snapdragon</a:t>
            </a:r>
            <a:r>
              <a:rPr lang="fr-CA" dirty="0" smtClean="0"/>
              <a:t> 810 (</a:t>
            </a:r>
            <a:r>
              <a:rPr lang="fr-CA" dirty="0" err="1"/>
              <a:t>Qualcomm</a:t>
            </a:r>
            <a:r>
              <a:rPr lang="fr-CA" dirty="0"/>
              <a:t> </a:t>
            </a:r>
            <a:r>
              <a:rPr lang="fr-CA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11987" y="5674580"/>
            <a:ext cx="2064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 smtClean="0"/>
              <a:t>Source: qualcomm.com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469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9E64-5FDF-9B47-8908-7FF8C9F44712}" type="datetime1">
              <a:rPr lang="fr-FR" smtClean="0"/>
              <a:pPr/>
              <a:t>19/05/2015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Context: Architecture</a:t>
            </a:r>
            <a:endParaRPr lang="en-CA" dirty="0"/>
          </a:p>
        </p:txBody>
      </p:sp>
      <p:pic>
        <p:nvPicPr>
          <p:cNvPr id="6" name="Picture 5" descr="gf100-diagr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50" y="1530088"/>
            <a:ext cx="5778500" cy="4718312"/>
          </a:xfrm>
          <a:prstGeom prst="rect">
            <a:avLst/>
          </a:prstGeom>
        </p:spPr>
      </p:pic>
      <p:pic>
        <p:nvPicPr>
          <p:cNvPr id="9" name="Picture 8" descr="maxwell-gm-204-top-level-diagram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2" t="1126" r="-1461" b="-1126"/>
          <a:stretch/>
        </p:blipFill>
        <p:spPr>
          <a:xfrm>
            <a:off x="3279704" y="1143000"/>
            <a:ext cx="5788096" cy="571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15400" y="6531112"/>
            <a:ext cx="19304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err="1"/>
              <a:t>n</a:t>
            </a:r>
            <a:r>
              <a:rPr lang="en-US" sz="1400" dirty="0" err="1" smtClean="0"/>
              <a:t>vidia.com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7399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9E64-5FDF-9B47-8908-7FF8C9F44712}" type="datetime1">
              <a:rPr lang="fr-FR" smtClean="0"/>
              <a:pPr/>
              <a:t>19/05/2015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Context</a:t>
            </a:r>
            <a:r>
              <a:rPr lang="fr-CA" dirty="0" smtClean="0"/>
              <a:t>: </a:t>
            </a:r>
            <a:r>
              <a:rPr lang="fr-CA" dirty="0" err="1" smtClean="0"/>
              <a:t>OpenCL</a:t>
            </a:r>
            <a:endParaRPr lang="fr-CA" dirty="0"/>
          </a:p>
        </p:txBody>
      </p:sp>
      <p:sp>
        <p:nvSpPr>
          <p:cNvPr id="6" name="Rounded Rectangle 5"/>
          <p:cNvSpPr/>
          <p:nvPr/>
        </p:nvSpPr>
        <p:spPr>
          <a:xfrm>
            <a:off x="1905000" y="1905000"/>
            <a:ext cx="7391400" cy="1066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 smtClean="0"/>
              <a:t>User Space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033954" y="2438400"/>
            <a:ext cx="281940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OpenCL</a:t>
            </a:r>
            <a:r>
              <a:rPr lang="en-US" dirty="0" smtClean="0"/>
              <a:t> Application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019800" y="2438400"/>
            <a:ext cx="160020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OpenCL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905000" y="3200400"/>
            <a:ext cx="7391400" cy="1066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 smtClean="0"/>
              <a:t>Kernel Space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905000" y="4495800"/>
            <a:ext cx="7391400" cy="1066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 smtClean="0"/>
              <a:t>Hardware Layer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6" idx="2"/>
            <a:endCxn id="11" idx="0"/>
          </p:cNvCxnSpPr>
          <p:nvPr/>
        </p:nvCxnSpPr>
        <p:spPr>
          <a:xfrm>
            <a:off x="5600700" y="2971800"/>
            <a:ext cx="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2"/>
            <a:endCxn id="13" idx="0"/>
          </p:cNvCxnSpPr>
          <p:nvPr/>
        </p:nvCxnSpPr>
        <p:spPr>
          <a:xfrm>
            <a:off x="5600700" y="4267200"/>
            <a:ext cx="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2033954" y="3733800"/>
            <a:ext cx="1852246" cy="381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Linux Kernel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4472354" y="3733800"/>
            <a:ext cx="3880338" cy="381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Drivers (</a:t>
            </a:r>
            <a:r>
              <a:rPr lang="fr-CA" dirty="0" err="1" smtClean="0"/>
              <a:t>Graphic</a:t>
            </a:r>
            <a:r>
              <a:rPr lang="fr-CA" dirty="0" smtClean="0"/>
              <a:t>, Audio, …)</a:t>
            </a:r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2033954" y="5029200"/>
            <a:ext cx="926123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>
            <a:off x="3188677" y="5029200"/>
            <a:ext cx="1611923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Sound card</a:t>
            </a:r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>
            <a:off x="5029200" y="5029200"/>
            <a:ext cx="23622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56" name="Rounded Rectangle 55"/>
          <p:cNvSpPr/>
          <p:nvPr/>
        </p:nvSpPr>
        <p:spPr>
          <a:xfrm>
            <a:off x="7620000" y="5029200"/>
            <a:ext cx="1532792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58" name="Straight Arrow Connector 57"/>
          <p:cNvCxnSpPr>
            <a:stCxn id="9" idx="3"/>
            <a:endCxn id="10" idx="1"/>
          </p:cNvCxnSpPr>
          <p:nvPr/>
        </p:nvCxnSpPr>
        <p:spPr>
          <a:xfrm>
            <a:off x="4853354" y="2628900"/>
            <a:ext cx="116644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9E64-5FDF-9B47-8908-7FF8C9F44712}" type="datetime1">
              <a:rPr lang="fr-FR" smtClean="0"/>
              <a:pPr/>
              <a:t>19/05/2015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Context</a:t>
            </a:r>
            <a:r>
              <a:rPr lang="fr-CA" dirty="0" smtClean="0"/>
              <a:t>: TRACING</a:t>
            </a:r>
            <a:endParaRPr lang="fr-CA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83370663"/>
              </p:ext>
            </p:extLst>
          </p:nvPr>
        </p:nvGraphicFramePr>
        <p:xfrm>
          <a:off x="-342000" y="1617600"/>
          <a:ext cx="11772000" cy="40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30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9E64-5FDF-9B47-8908-7FF8C9F44712}" type="datetime1">
              <a:rPr lang="fr-FR" smtClean="0"/>
              <a:pPr/>
              <a:t>19/05/2015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Context</a:t>
            </a:r>
            <a:r>
              <a:rPr lang="fr-CA" dirty="0" smtClean="0"/>
              <a:t>: CPU Trace of </a:t>
            </a:r>
            <a:r>
              <a:rPr lang="fr-CA" dirty="0" err="1" smtClean="0"/>
              <a:t>Opencl</a:t>
            </a:r>
            <a:r>
              <a:rPr lang="fr-CA" dirty="0" smtClean="0"/>
              <a:t> application</a:t>
            </a:r>
            <a:endParaRPr lang="fr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Trace </a:t>
            </a:r>
            <a:r>
              <a:rPr lang="fr-CA" dirty="0" err="1" smtClean="0"/>
              <a:t>Compass</a:t>
            </a:r>
            <a:r>
              <a:rPr lang="fr-CA" dirty="0" smtClean="0"/>
              <a:t>:</a:t>
            </a:r>
            <a:endParaRPr lang="en-US" dirty="0"/>
          </a:p>
        </p:txBody>
      </p:sp>
      <p:pic>
        <p:nvPicPr>
          <p:cNvPr id="4098" name="Picture 2" descr="S:\Dropbox\Polymtl\A_RechercheMaitrise\img_presFinale\sinoscopeWaitingBlockedZoo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9906000" cy="256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01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9E64-5FDF-9B47-8908-7FF8C9F44712}" type="datetime1">
              <a:rPr lang="fr-FR" smtClean="0"/>
              <a:pPr/>
              <a:t>19/05/2015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Context</a:t>
            </a:r>
            <a:r>
              <a:rPr lang="fr-CA" dirty="0" smtClean="0"/>
              <a:t>: GPU Trace</a:t>
            </a:r>
            <a:endParaRPr lang="fr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181" y="2057400"/>
            <a:ext cx="5795219" cy="463327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CodeXL</a:t>
            </a:r>
            <a:r>
              <a:rPr lang="en-US" dirty="0" smtClean="0"/>
              <a:t> (AMD’s GPU tracing tool)</a:t>
            </a:r>
          </a:p>
          <a:p>
            <a:endParaRPr lang="en-US" dirty="0" smtClean="0"/>
          </a:p>
          <a:p>
            <a:r>
              <a:rPr lang="en-US" dirty="0" smtClean="0"/>
              <a:t>Limitations: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OpenCL</a:t>
            </a:r>
            <a:r>
              <a:rPr lang="en-US" dirty="0" smtClean="0"/>
              <a:t> application has </a:t>
            </a:r>
            <a:br>
              <a:rPr lang="en-US" dirty="0" smtClean="0"/>
            </a:br>
            <a:r>
              <a:rPr lang="en-US" dirty="0" smtClean="0"/>
              <a:t>to be launched by </a:t>
            </a:r>
            <a:br>
              <a:rPr lang="en-US" dirty="0" smtClean="0"/>
            </a:br>
            <a:r>
              <a:rPr lang="en-US" dirty="0" err="1" smtClean="0"/>
              <a:t>CodeXL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Recording trace </a:t>
            </a:r>
            <a:br>
              <a:rPr lang="en-US" dirty="0" smtClean="0"/>
            </a:br>
            <a:r>
              <a:rPr lang="en-US" dirty="0" smtClean="0"/>
              <a:t>performance for large</a:t>
            </a:r>
            <a:br>
              <a:rPr lang="en-US" dirty="0" smtClean="0"/>
            </a:br>
            <a:r>
              <a:rPr lang="en-US" dirty="0" smtClean="0"/>
              <a:t>traces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AMD GPU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3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AAE1"/>
      </a:accent1>
      <a:accent2>
        <a:srgbClr val="8DC63F"/>
      </a:accent2>
      <a:accent3>
        <a:srgbClr val="F7941E"/>
      </a:accent3>
      <a:accent4>
        <a:srgbClr val="C12736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olytechniqu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3757</TotalTime>
  <Words>755</Words>
  <Application>Microsoft Office PowerPoint</Application>
  <PresentationFormat>Custom</PresentationFormat>
  <Paragraphs>418</Paragraphs>
  <Slides>32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Content</vt:lpstr>
      <vt:lpstr>Context: Heterogeneous Hardware</vt:lpstr>
      <vt:lpstr>Context: Heterogeneous Hardware</vt:lpstr>
      <vt:lpstr>Context: Architecture</vt:lpstr>
      <vt:lpstr>Context: OpenCL</vt:lpstr>
      <vt:lpstr>Context: TRACING</vt:lpstr>
      <vt:lpstr>Context: CPU Trace of Opencl application</vt:lpstr>
      <vt:lpstr>Context: GPU Trace</vt:lpstr>
      <vt:lpstr>Objective: Unified trace</vt:lpstr>
      <vt:lpstr>Secondary Objectives</vt:lpstr>
      <vt:lpstr>Solution: Opencl profiling</vt:lpstr>
      <vt:lpstr>Solution: Non monotonic profiling</vt:lpstr>
      <vt:lpstr>Solution: Host-Device synchronization</vt:lpstr>
      <vt:lpstr>Solution: Dynamic symbol overloading</vt:lpstr>
      <vt:lpstr>Solution: Synchronous API call</vt:lpstr>
      <vt:lpstr>Solution: asynchronous API call</vt:lpstr>
      <vt:lpstr>Solution: Asynchronous API call &amp; Callback function</vt:lpstr>
      <vt:lpstr>Methodology Configuration</vt:lpstr>
      <vt:lpstr>Methodology Measuring synchronous function overhead</vt:lpstr>
      <vt:lpstr>Methodology Measuring asynchronous function overhead</vt:lpstr>
      <vt:lpstr>Results: CLUST Overhead synchronous functions</vt:lpstr>
      <vt:lpstr>Results: CLUST Overhead asynchronous functions</vt:lpstr>
      <vt:lpstr>Results: CLUST Overhead Real Opencl application</vt:lpstr>
      <vt:lpstr>Results: CLUST Overhead Real Opencl application (…)</vt:lpstr>
      <vt:lpstr>Use cases</vt:lpstr>
      <vt:lpstr>Use case: Ressource sharing</vt:lpstr>
      <vt:lpstr>Use case: CPU Preemption</vt:lpstr>
      <vt:lpstr>Use case: Opencl pipeline usage maximisation</vt:lpstr>
      <vt:lpstr>Future work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Marie-Josee</dc:creator>
  <cp:lastModifiedBy>David</cp:lastModifiedBy>
  <cp:revision>264</cp:revision>
  <dcterms:created xsi:type="dcterms:W3CDTF">2011-12-21T21:57:27Z</dcterms:created>
  <dcterms:modified xsi:type="dcterms:W3CDTF">2015-05-19T20:52:44Z</dcterms:modified>
</cp:coreProperties>
</file>